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55"/>
  </p:notesMasterIdLst>
  <p:handoutMasterIdLst>
    <p:handoutMasterId r:id="rId56"/>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3" r:id="rId17"/>
    <p:sldId id="294" r:id="rId18"/>
    <p:sldId id="296" r:id="rId19"/>
    <p:sldId id="295" r:id="rId20"/>
    <p:sldId id="297" r:id="rId21"/>
    <p:sldId id="298" r:id="rId22"/>
    <p:sldId id="299" r:id="rId23"/>
    <p:sldId id="300" r:id="rId24"/>
    <p:sldId id="301" r:id="rId25"/>
    <p:sldId id="303" r:id="rId26"/>
    <p:sldId id="302"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5" r:id="rId48"/>
    <p:sldId id="324" r:id="rId49"/>
    <p:sldId id="326" r:id="rId50"/>
    <p:sldId id="327" r:id="rId51"/>
    <p:sldId id="328" r:id="rId52"/>
    <p:sldId id="329" r:id="rId53"/>
    <p:sldId id="330" r:id="rId54"/>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17/03/1442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17/03/1442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3.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0.png"/><Relationship Id="rId1" Type="http://schemas.openxmlformats.org/officeDocument/2006/relationships/slideLayout" Target="../slideLayouts/slideLayout1.xml"/><Relationship Id="rId5" Type="http://schemas.microsoft.com/office/2007/relationships/hdphoto" Target="../media/hdphoto17.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0.wdp"/><Relationship Id="rId7" Type="http://schemas.microsoft.com/office/2007/relationships/hdphoto" Target="../media/hdphoto22.wdp"/><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png"/><Relationship Id="rId5" Type="http://schemas.microsoft.com/office/2007/relationships/hdphoto" Target="../media/hdphoto21.wdp"/><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9.png"/><Relationship Id="rId1" Type="http://schemas.openxmlformats.org/officeDocument/2006/relationships/slideLayout" Target="../slideLayouts/slideLayout1.xml"/><Relationship Id="rId5" Type="http://schemas.microsoft.com/office/2007/relationships/hdphoto" Target="../media/hdphoto26.wdp"/><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microsoft.com/office/2007/relationships/hdphoto" Target="../media/hdphoto27.wdp"/><Relationship Id="rId7" Type="http://schemas.microsoft.com/office/2007/relationships/hdphoto" Target="../media/hdphoto29.wdp"/><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microsoft.com/office/2007/relationships/hdphoto" Target="../media/hdphoto28.wdp"/><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9" y="476672"/>
            <a:ext cx="7124328" cy="1584176"/>
          </a:xfrm>
        </p:spPr>
        <p:txBody>
          <a:bodyPr>
            <a:noAutofit/>
          </a:bodyPr>
          <a:lstStyle/>
          <a:p>
            <a:pPr marL="182880" indent="0" algn="ctr">
              <a:buNone/>
            </a:pPr>
            <a:r>
              <a:rPr lang="ar-EG" sz="44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المحاضرة السابعة</a:t>
            </a:r>
            <a:r>
              <a:rPr lang="ar-EG" sz="4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EG" sz="4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4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تصميم اليايات الميكانيكية</a:t>
            </a:r>
            <a:endParaRPr lang="ar-EG" sz="4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403647" y="2276872"/>
            <a:ext cx="7200799" cy="3139321"/>
          </a:xfrm>
          <a:prstGeom prst="rect">
            <a:avLst/>
          </a:prstGeom>
        </p:spPr>
        <p:txBody>
          <a:bodyPr wrap="square">
            <a:spAutoFit/>
          </a:bodyPr>
          <a:lstStyle/>
          <a:p>
            <a:pPr marL="182880" algn="ctr">
              <a:lnSpc>
                <a:spcPct val="150000"/>
              </a:lnSpc>
              <a:spcBef>
                <a:spcPct val="0"/>
              </a:spcBef>
            </a:pPr>
            <a:r>
              <a:rPr lang="ar-EG"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لمقرر </a:t>
            </a:r>
            <a:r>
              <a:rPr lang="en-US"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 تصميم </a:t>
            </a:r>
            <a:r>
              <a:rPr lang="ar-EG"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آلات </a:t>
            </a: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زراعية</a:t>
            </a:r>
          </a:p>
          <a:p>
            <a:pPr marL="182880" algn="ctr">
              <a:lnSpc>
                <a:spcPct val="150000"/>
              </a:lnSpc>
              <a:spcBef>
                <a:spcPct val="0"/>
              </a:spcBef>
            </a:pP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الفرقة الرابعة – هندسة زراعية </a:t>
            </a:r>
          </a:p>
          <a:p>
            <a:pPr marL="182880" algn="ctr">
              <a:lnSpc>
                <a:spcPct val="150000"/>
              </a:lnSpc>
              <a:spcBef>
                <a:spcPct val="0"/>
              </a:spcBef>
            </a:pP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العام الجامعي </a:t>
            </a: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2020</a:t>
            </a:r>
            <a:r>
              <a:rPr lang="en-US"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ar-EG" sz="4400" b="1"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 2021م</a:t>
            </a:r>
            <a:endParaRPr lang="en-US"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8640"/>
            <a:ext cx="7124328" cy="864096"/>
          </a:xfrm>
        </p:spPr>
        <p:txBody>
          <a:bodyPr>
            <a:norm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الأجزاء الرئيسيىة لليايات الورقية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blip>
          <a:srcRect l="6841" t="9341"/>
          <a:stretch/>
        </p:blipFill>
        <p:spPr bwMode="auto">
          <a:xfrm>
            <a:off x="1259632" y="1484783"/>
            <a:ext cx="7344816" cy="43204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007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8640"/>
            <a:ext cx="7124328" cy="864096"/>
          </a:xfrm>
        </p:spPr>
        <p:txBody>
          <a:bodyPr>
            <a:norm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الرموز المستخدمة في تصميم اليايات الورقية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030" b="6596"/>
          <a:stretch/>
        </p:blipFill>
        <p:spPr bwMode="auto">
          <a:xfrm>
            <a:off x="1436688" y="1052737"/>
            <a:ext cx="723976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38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الحسابات التصميمية لليايات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الورقية المتدرجة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75656" y="1196752"/>
            <a:ext cx="6984776" cy="4893647"/>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مجموعة الورقات متدرجة الأطوال بما فيهم الورقة الرئيسية سوف يتم معاملتها هندسيا على أنها قضيب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مثلث.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والشكل التالي يوضح أن الورقات الفردية تكون متباعدة عن بعضها والورقة الرئيسية في المركز وطبقا لهذا المفهوم فإن الورقة الثانية سوف تقطع طوليا إلى نصفين بحيث يكون عرض كل نصف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(b/2</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وموضعهما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 جانبي الورقة الرئيسية ويكرر نفس الإجراء لكل الورقات فينتج عن ذلك أن الشكل النهائي يشبه قضيب مثلث الشكل سمكه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وأقصى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عرض له عند الدعامة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6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a:t>
            </a:r>
            <a:r>
              <a:rPr lang="en-US" sz="2600" b="1" baseline="-25000"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a:t>
            </a:r>
            <a:r>
              <a:rPr lang="en-US" sz="26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5032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تمثيل الورقات المتدرجة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 </a:t>
            </a: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شكل قضيب مثلث </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a:srcRect l="3662" t="2359" r="13824" b="17217"/>
          <a:stretch/>
        </p:blipFill>
        <p:spPr bwMode="auto">
          <a:xfrm>
            <a:off x="1763688" y="1340768"/>
            <a:ext cx="6120680"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7646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الحسابات التصميمية لليايات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الورقية المتدرجة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75656" y="1196752"/>
            <a:ext cx="6984776" cy="642484"/>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إجهاد الإنحناء عند الدعامة </a:t>
            </a:r>
          </a:p>
        </p:txBody>
      </p:sp>
      <p:sp>
        <p:nvSpPr>
          <p:cNvPr id="4" name="Rectangle 3"/>
          <p:cNvSpPr/>
          <p:nvPr/>
        </p:nvSpPr>
        <p:spPr>
          <a:xfrm>
            <a:off x="1609283" y="3717032"/>
            <a:ext cx="6984776" cy="642484"/>
          </a:xfrm>
          <a:prstGeom prst="rect">
            <a:avLst/>
          </a:prstGeom>
        </p:spPr>
        <p:txBody>
          <a:bodyPr wrap="square">
            <a:spAutoFit/>
          </a:bodyPr>
          <a:lstStyle/>
          <a:p>
            <a:pPr algn="just">
              <a:lnSpc>
                <a:spcPct val="150000"/>
              </a:lnSpc>
            </a:pP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الإنحراف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6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عند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نقطة الحمل للقضيب</a:t>
            </a: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4549" r="9043"/>
          <a:stretch/>
        </p:blipFill>
        <p:spPr bwMode="auto">
          <a:xfrm>
            <a:off x="2483768" y="1839236"/>
            <a:ext cx="4074687" cy="2199038"/>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9685" t="10008" r="10614"/>
          <a:stretch/>
        </p:blipFill>
        <p:spPr bwMode="auto">
          <a:xfrm>
            <a:off x="2483768" y="4509120"/>
            <a:ext cx="4074687"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6413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الحسابات التصميمية لليايات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الورقية المتساوية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1052736"/>
            <a:ext cx="7272808" cy="1242648"/>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مجموعة الورقات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متساوية الأطوال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سوف يتم معاملتها هندسيا على أنها قضيب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مستطيل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الشكل سمكه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وعرضه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6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a:t>
            </a:r>
            <a:r>
              <a:rPr lang="en-US" sz="2600" b="1" baseline="-250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a:t>
            </a:r>
            <a:r>
              <a:rPr lang="en-US" sz="26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blip>
          <a:srcRect l="6504" b="14057"/>
          <a:stretch/>
        </p:blipFill>
        <p:spPr bwMode="auto">
          <a:xfrm>
            <a:off x="2411760" y="2253053"/>
            <a:ext cx="4680520" cy="43739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3563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الحسابات التصميمية لليايات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الورقية المتساوية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75656" y="1196752"/>
            <a:ext cx="6984776" cy="642484"/>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إجهاد الإنحناء عند الدعامة </a:t>
            </a:r>
          </a:p>
        </p:txBody>
      </p:sp>
      <p:sp>
        <p:nvSpPr>
          <p:cNvPr id="4" name="Rectangle 3"/>
          <p:cNvSpPr/>
          <p:nvPr/>
        </p:nvSpPr>
        <p:spPr>
          <a:xfrm>
            <a:off x="1609283" y="3717032"/>
            <a:ext cx="6984776" cy="642484"/>
          </a:xfrm>
          <a:prstGeom prst="rect">
            <a:avLst/>
          </a:prstGeom>
        </p:spPr>
        <p:txBody>
          <a:bodyPr wrap="square">
            <a:spAutoFit/>
          </a:bodyPr>
          <a:lstStyle/>
          <a:p>
            <a:pPr algn="just">
              <a:lnSpc>
                <a:spcPct val="150000"/>
              </a:lnSpc>
            </a:pP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الإنحراف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6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عند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نقطة الحمل للقضيب</a:t>
            </a:r>
          </a:p>
        </p:txBody>
      </p:sp>
      <p:pic>
        <p:nvPicPr>
          <p:cNvPr id="8" name="Picture 7"/>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4117" t="5331" b="5808"/>
          <a:stretch/>
        </p:blipFill>
        <p:spPr bwMode="auto">
          <a:xfrm>
            <a:off x="2699792" y="1839236"/>
            <a:ext cx="3960440" cy="1157716"/>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5815" t="13201" r="47093" b="8697"/>
          <a:stretch/>
        </p:blipFill>
        <p:spPr bwMode="auto">
          <a:xfrm>
            <a:off x="3707904" y="3020599"/>
            <a:ext cx="2088232" cy="912457"/>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a:biLevel thresh="75000"/>
            <a:extLst>
              <a:ext uri="{BEBA8EAE-BF5A-486C-A8C5-ECC9F3942E4B}">
                <a14:imgProps xmlns:a14="http://schemas.microsoft.com/office/drawing/2010/main">
                  <a14:imgLayer r:embed="rId7">
                    <a14:imgEffect>
                      <a14:sharpenSoften amount="50000"/>
                    </a14:imgEffect>
                  </a14:imgLayer>
                </a14:imgProps>
              </a:ext>
            </a:extLst>
          </a:blip>
          <a:srcRect r="17152"/>
          <a:stretch/>
        </p:blipFill>
        <p:spPr bwMode="auto">
          <a:xfrm>
            <a:off x="2699793" y="4359516"/>
            <a:ext cx="3960440" cy="2237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133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مصطلحات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الأبعاد الهندسية لليايات الحلزونية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13632" t="3747" r="5009" b="2348"/>
          <a:stretch/>
        </p:blipFill>
        <p:spPr bwMode="auto">
          <a:xfrm>
            <a:off x="2722377" y="1196752"/>
            <a:ext cx="4464496"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0108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مصطلحات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الأطوال الهندسية لليايات الحلزونية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5334" t="6775" r="2934" b="8518"/>
          <a:stretch/>
        </p:blipFill>
        <p:spPr bwMode="auto">
          <a:xfrm>
            <a:off x="1331640" y="1484784"/>
            <a:ext cx="7344816" cy="43348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696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طول الخطوة لملف الياي </a:t>
            </a:r>
            <a:endParaRPr lang="ar-EG" sz="2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1052736"/>
            <a:ext cx="7272808" cy="1242648"/>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يعرف بأنه المسافة المحورية بين ملفين متجاورين في حالة عدم الإنضغاط للياي ويرمز له بالرمز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(p</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ويحسب كما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يلي:</a:t>
            </a:r>
            <a:endPar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5075" t="7795" r="7614"/>
          <a:stretch/>
        </p:blipFill>
        <p:spPr bwMode="auto">
          <a:xfrm>
            <a:off x="3419872" y="2276872"/>
            <a:ext cx="2664296" cy="864096"/>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1354589" y="2996952"/>
            <a:ext cx="7124328" cy="864096"/>
          </a:xfrm>
          <a:prstGeom prst="rect">
            <a:avLst/>
          </a:prstGeom>
        </p:spPr>
        <p:txBody>
          <a:bodyPr anchor="b">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182880" algn="ctr"/>
            <a:r>
              <a:rPr lang="ar-EG" sz="32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الطول </a:t>
            </a: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الصلب أو المصمت </a:t>
            </a:r>
            <a:endParaRPr lang="ar-EG" sz="2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Rectangle 7"/>
          <p:cNvSpPr/>
          <p:nvPr/>
        </p:nvSpPr>
        <p:spPr>
          <a:xfrm>
            <a:off x="1484040" y="3717032"/>
            <a:ext cx="7272808" cy="2442976"/>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يعرف بأنه الطول المحوري للياي وهو الذي ينتج عندما يتم ضغط الياي بشكل كامل وفي هذه الحالة فإن الملفات المتجاورة سوف تتلامس مع بعضها البعض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وليس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هناك أي إمكانية لإحداث إنضغاط بالياي بعده ويقدر كما يلي:</a:t>
            </a:r>
          </a:p>
        </p:txBody>
      </p:sp>
      <p:pic>
        <p:nvPicPr>
          <p:cNvPr id="9" name="Picture 8"/>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735797" y="5912730"/>
            <a:ext cx="3672407" cy="612614"/>
          </a:xfrm>
          <a:prstGeom prst="rect">
            <a:avLst/>
          </a:prstGeom>
        </p:spPr>
      </p:pic>
    </p:spTree>
    <p:extLst>
      <p:ext uri="{BB962C8B-B14F-4D97-AF65-F5344CB8AC3E}">
        <p14:creationId xmlns:p14="http://schemas.microsoft.com/office/powerpoint/2010/main" val="3806975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124744"/>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 الميكانيكي </a:t>
            </a:r>
            <a:r>
              <a:rPr lang="en-US"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Mechanical Spring</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2132856"/>
            <a:ext cx="7272808" cy="3046988"/>
          </a:xfrm>
          <a:prstGeom prst="rect">
            <a:avLst/>
          </a:prstGeom>
        </p:spPr>
        <p:txBody>
          <a:bodyPr wrap="square">
            <a:spAutoFit/>
          </a:bodyPr>
          <a:lstStyle/>
          <a:p>
            <a:pPr algn="just">
              <a:lnSpc>
                <a:spcPct val="200000"/>
              </a:lnSpc>
            </a:pP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يعرف الياي الميكانيكي بأنه عنصر مرن </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Elastic Element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يحدث له إنحراف </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Deflection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عندما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يتعرض لحمل خارجي </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External Load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ثم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يعود إلى وضعه الأصلي بعد إزالة الحمل. </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4920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5963" y="404664"/>
            <a:ext cx="7024161" cy="576064"/>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الطول المنضغط</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908720"/>
            <a:ext cx="7272808" cy="4843634"/>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يعرف بأنه الطول المحوري للياي عندما تتعرض لأقصى قوة ضغط أي عندما تنتج الياي أقصى انحراف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Deflection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وفي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هذه الحالة ينتج عن هذا الإنضغاط وجود بعض الخلوصات أو الفجوات بين الملفات المتجاورة وهذه الخلوصات تعتبر ضرورية لمنع حدوث تصادم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بين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الملفات للياي. والخلوصات المسموحة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الطول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الكلي للخلوصات المحورية تكون حوالي 15% من طول الإنحراف الأقصى. لكن في بعض الحالات الخاصة يتم فرض أن الخلوص بين اللفة واللفة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المجاورة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حدود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(1-2 mm)</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تحت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أقصى حمل ويمكن حساب الخلوصات المحورية الكلية كما يلي</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 name="Picture 9"/>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t="13964" b="13887"/>
          <a:stretch/>
        </p:blipFill>
        <p:spPr bwMode="auto">
          <a:xfrm>
            <a:off x="1763688" y="5805264"/>
            <a:ext cx="6480720" cy="504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096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404664"/>
            <a:ext cx="7168177" cy="648072"/>
          </a:xfrm>
        </p:spPr>
        <p:txBody>
          <a:bodyPr>
            <a:normAutofit/>
          </a:bodyPr>
          <a:lstStyle/>
          <a:p>
            <a:pPr marL="182880" algn="ctr"/>
            <a:r>
              <a:rPr lang="ar-EG" sz="32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الطول </a:t>
            </a: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 </a:t>
            </a:r>
            <a:endParaRPr lang="ar-EG" sz="2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908720"/>
            <a:ext cx="7272808" cy="2442976"/>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يعرف بأنه الطول المحوري للياي في حالة عدم تعرض الياي لأي حمل ضغط ويعرف أيضا بأنه الطول الحر للياي قبل إجراء عملية التجميع وهذا الطول له أهمية من الناحية التصميمية والتصنيعية لتقدير أبعاد الياي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ويقدر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بإستخدام المعادلة التالية:</a:t>
            </a:r>
          </a:p>
        </p:txBody>
      </p:sp>
      <p:sp>
        <p:nvSpPr>
          <p:cNvPr id="7" name="Title 1"/>
          <p:cNvSpPr txBox="1">
            <a:spLocks/>
          </p:cNvSpPr>
          <p:nvPr/>
        </p:nvSpPr>
        <p:spPr>
          <a:xfrm>
            <a:off x="1637213" y="4398314"/>
            <a:ext cx="7124328" cy="542854"/>
          </a:xfrm>
          <a:prstGeom prst="rect">
            <a:avLst/>
          </a:prstGeom>
        </p:spPr>
        <p:txBody>
          <a:bodyPr anchor="b">
            <a:normAutofit lnSpcReduction="10000"/>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182880" algn="ctr"/>
            <a:r>
              <a:rPr lang="ar-EG" sz="32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دليل </a:t>
            </a: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 </a:t>
            </a:r>
            <a:endParaRPr lang="ar-EG" sz="2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Rectangle 7"/>
          <p:cNvSpPr/>
          <p:nvPr/>
        </p:nvSpPr>
        <p:spPr>
          <a:xfrm>
            <a:off x="1223628" y="4871842"/>
            <a:ext cx="7272808" cy="1242648"/>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هو عبارة عن نسبة القطر المتوسط لملف الياي إلى قطر سلك الياي ويرمز له بالحرف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ويحسب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المعادلة التالية:</a:t>
            </a:r>
          </a:p>
        </p:txBody>
      </p:sp>
      <p:pic>
        <p:nvPicPr>
          <p:cNvPr id="10" name="Picture 9"/>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t="27832" r="3733"/>
          <a:stretch/>
        </p:blipFill>
        <p:spPr bwMode="auto">
          <a:xfrm>
            <a:off x="1907704" y="3356992"/>
            <a:ext cx="5904656" cy="78085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7580" t="12791" r="9528" b="15116"/>
          <a:stretch/>
        </p:blipFill>
        <p:spPr bwMode="auto">
          <a:xfrm>
            <a:off x="2699792" y="5805264"/>
            <a:ext cx="1224136" cy="792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096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353" y="349561"/>
            <a:ext cx="7168177" cy="648072"/>
          </a:xfrm>
        </p:spPr>
        <p:txBody>
          <a:bodyPr>
            <a:normAutofit/>
          </a:bodyPr>
          <a:lstStyle/>
          <a:p>
            <a:pPr marL="182880" algn="ctr"/>
            <a:r>
              <a:rPr lang="ar-EG" sz="32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صلابة </a:t>
            </a: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 </a:t>
            </a:r>
            <a:endParaRPr lang="ar-EG" sz="2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908720"/>
            <a:ext cx="7272808" cy="4893647"/>
          </a:xfrm>
          <a:prstGeom prst="rect">
            <a:avLst/>
          </a:prstGeom>
        </p:spPr>
        <p:txBody>
          <a:bodyPr wrap="square">
            <a:spAutoFit/>
          </a:bodyPr>
          <a:lstStyle/>
          <a:p>
            <a:pPr algn="just">
              <a:lnSpc>
                <a:spcPct val="20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تعرف بأنها القوة المطلوبة لإنتاج وحدة واحدة من الإنحراف للياي ويرمز لها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بالرمز</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(k</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وتوجد لصلابة الياي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عدة أسماء أخرى مثل (المعدل أو الفئة للياي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Rate of Spring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الميل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للياي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Gradient of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Spring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مقياس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Scale of Spring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ثابت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 البسيط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Simply Spring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Constant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وبيانيا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صلابة الياي تمثل الميل للخط الذي يوضح العلاقة بين الحمل والإنحراف في اليايات وتحسب كما يلي</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p:txBody>
      </p:sp>
      <p:pic>
        <p:nvPicPr>
          <p:cNvPr id="9" name="Picture 8"/>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11304" t="21190" r="16522"/>
          <a:stretch/>
        </p:blipFill>
        <p:spPr bwMode="auto">
          <a:xfrm>
            <a:off x="4067944" y="5445225"/>
            <a:ext cx="1656183" cy="936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500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8640"/>
            <a:ext cx="7168177" cy="648072"/>
          </a:xfrm>
        </p:spPr>
        <p:txBody>
          <a:bodyPr>
            <a:normAutofit/>
          </a:bodyPr>
          <a:lstStyle/>
          <a:p>
            <a:pPr marL="182880" algn="ctr"/>
            <a:r>
              <a:rPr lang="ar-EG" sz="32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الملفات </a:t>
            </a: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الغير فعالة للياي </a:t>
            </a:r>
            <a:endParaRPr lang="ar-EG" sz="2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908720"/>
            <a:ext cx="7056784" cy="2492990"/>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هي الملفات التي لا يكون لها مشاركة فعالة في إحداث فعل الضغط للياي عن طريق الحمل الخارجي ولا تسبب إنحراف للياي تحت تأثير القوة الخارجية وهي الجزء من الملفات النهائية المتصلة بقاعدة الياي. وتقدر كما يلي:</a:t>
            </a:r>
            <a:endPar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2" name="Title 1"/>
          <p:cNvSpPr txBox="1">
            <a:spLocks/>
          </p:cNvSpPr>
          <p:nvPr/>
        </p:nvSpPr>
        <p:spPr>
          <a:xfrm>
            <a:off x="1310300" y="4077072"/>
            <a:ext cx="7168177" cy="648072"/>
          </a:xfrm>
          <a:prstGeom prst="rect">
            <a:avLst/>
          </a:prstGeom>
        </p:spPr>
        <p:txBody>
          <a:bodyPr anchor="b">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182880" algn="ctr"/>
            <a:r>
              <a:rPr lang="ar-EG" sz="32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الملفات </a:t>
            </a: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الفعالة للياي </a:t>
            </a:r>
            <a:endParaRPr lang="ar-EG" sz="2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457697" y="4757322"/>
            <a:ext cx="7020780" cy="1292662"/>
          </a:xfrm>
          <a:prstGeom prst="rect">
            <a:avLst/>
          </a:prstGeom>
        </p:spPr>
        <p:txBody>
          <a:bodyPr wrap="square">
            <a:spAutoFit/>
          </a:bodyPr>
          <a:lstStyle/>
          <a:p>
            <a:pPr lvl="0" algn="just"/>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هي الملفات التي يكون لها مشاركة فعالة في إحداث الفعل (ضغط أو شد) للياي عن طريق الحمل الخارجي وتسبب إنحراف للياي تحت تأثير القوة الخارجية.</a:t>
            </a:r>
            <a:endPar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7" name="Picture 6"/>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25926" t="47340"/>
          <a:stretch/>
        </p:blipFill>
        <p:spPr bwMode="auto">
          <a:xfrm>
            <a:off x="2627784" y="3212976"/>
            <a:ext cx="4104455" cy="5760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7857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أشكال النهاية ليايات الضغط</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8707" t="8929" r="4215"/>
          <a:stretch/>
        </p:blipFill>
        <p:spPr bwMode="auto">
          <a:xfrm>
            <a:off x="1259632" y="3573016"/>
            <a:ext cx="3168352" cy="242937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1678" t="8671" r="5509"/>
          <a:stretch/>
        </p:blipFill>
        <p:spPr bwMode="auto">
          <a:xfrm>
            <a:off x="4716016" y="3548046"/>
            <a:ext cx="3888432" cy="2592288"/>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457697" y="1268760"/>
            <a:ext cx="7020780" cy="2074414"/>
          </a:xfrm>
          <a:prstGeom prst="rect">
            <a:avLst/>
          </a:prstGeom>
        </p:spPr>
        <p:txBody>
          <a:bodyPr wrap="square">
            <a:spAutoFit/>
          </a:bodyPr>
          <a:lstStyle/>
          <a:p>
            <a:pPr marL="342900" lvl="0" indent="-342900">
              <a:lnSpc>
                <a:spcPct val="115000"/>
              </a:lnSpc>
              <a:buFont typeface="Wingdings"/>
              <a:buChar char=""/>
            </a:pPr>
            <a:r>
              <a:rPr lang="ar-EG" sz="2800" b="1" dirty="0">
                <a:effectLst>
                  <a:outerShdw blurRad="38100" dist="38100" dir="2700000" algn="tl">
                    <a:srgbClr val="000000">
                      <a:alpha val="43137"/>
                    </a:srgbClr>
                  </a:outerShdw>
                </a:effectLst>
                <a:latin typeface="Calibri"/>
                <a:ea typeface="Calibri"/>
                <a:cs typeface="Sakkal Majalla"/>
              </a:rPr>
              <a:t>النهايات العادية </a:t>
            </a:r>
            <a:r>
              <a:rPr lang="en-US" sz="2800" b="1" dirty="0">
                <a:effectLst>
                  <a:outerShdw blurRad="38100" dist="38100" dir="2700000" algn="tl">
                    <a:srgbClr val="000000">
                      <a:alpha val="43137"/>
                    </a:srgbClr>
                  </a:outerShdw>
                </a:effectLst>
                <a:latin typeface="Sakkal Majalla"/>
                <a:ea typeface="Calibri"/>
                <a:cs typeface="Arial"/>
              </a:rPr>
              <a:t>Plain Ends </a:t>
            </a:r>
            <a:endParaRPr lang="en-US" sz="2800" b="1" dirty="0">
              <a:effectLst>
                <a:outerShdw blurRad="38100" dist="38100" dir="2700000" algn="tl">
                  <a:srgbClr val="000000">
                    <a:alpha val="43137"/>
                  </a:srgbClr>
                </a:outerShdw>
              </a:effectLst>
              <a:latin typeface="Calibri"/>
              <a:ea typeface="Calibri"/>
              <a:cs typeface="Arial"/>
            </a:endParaRPr>
          </a:p>
          <a:p>
            <a:pPr marL="342900" lvl="0" indent="-342900">
              <a:lnSpc>
                <a:spcPct val="115000"/>
              </a:lnSpc>
              <a:buFont typeface="Wingdings"/>
              <a:buChar char=""/>
            </a:pPr>
            <a:r>
              <a:rPr lang="ar-EG" sz="2800" b="1" dirty="0">
                <a:effectLst>
                  <a:outerShdw blurRad="38100" dist="38100" dir="2700000" algn="tl">
                    <a:srgbClr val="000000">
                      <a:alpha val="43137"/>
                    </a:srgbClr>
                  </a:outerShdw>
                </a:effectLst>
                <a:latin typeface="Calibri"/>
                <a:ea typeface="Calibri"/>
                <a:cs typeface="Sakkal Majalla"/>
              </a:rPr>
              <a:t>النهايات العادية المسطحة </a:t>
            </a:r>
            <a:r>
              <a:rPr lang="en-US" sz="2800" b="1" dirty="0">
                <a:effectLst>
                  <a:outerShdw blurRad="38100" dist="38100" dir="2700000" algn="tl">
                    <a:srgbClr val="000000">
                      <a:alpha val="43137"/>
                    </a:srgbClr>
                  </a:outerShdw>
                </a:effectLst>
                <a:latin typeface="Sakkal Majalla"/>
                <a:ea typeface="Calibri"/>
                <a:cs typeface="Arial"/>
              </a:rPr>
              <a:t>Plain and Ground Ends </a:t>
            </a:r>
            <a:endParaRPr lang="en-US" sz="2800" b="1" dirty="0">
              <a:effectLst>
                <a:outerShdw blurRad="38100" dist="38100" dir="2700000" algn="tl">
                  <a:srgbClr val="000000">
                    <a:alpha val="43137"/>
                  </a:srgbClr>
                </a:outerShdw>
              </a:effectLst>
              <a:latin typeface="Calibri"/>
              <a:ea typeface="Calibri"/>
              <a:cs typeface="Arial"/>
            </a:endParaRPr>
          </a:p>
          <a:p>
            <a:pPr marL="342900" lvl="0" indent="-342900">
              <a:lnSpc>
                <a:spcPct val="115000"/>
              </a:lnSpc>
              <a:buFont typeface="Wingdings"/>
              <a:buChar char=""/>
            </a:pPr>
            <a:r>
              <a:rPr lang="ar-EG" sz="2800" b="1" dirty="0">
                <a:effectLst>
                  <a:outerShdw blurRad="38100" dist="38100" dir="2700000" algn="tl">
                    <a:srgbClr val="000000">
                      <a:alpha val="43137"/>
                    </a:srgbClr>
                  </a:outerShdw>
                </a:effectLst>
                <a:latin typeface="Calibri"/>
                <a:ea typeface="Calibri"/>
                <a:cs typeface="Sakkal Majalla"/>
              </a:rPr>
              <a:t>النهايات المربعة </a:t>
            </a:r>
            <a:r>
              <a:rPr lang="en-US" sz="2800" b="1" dirty="0">
                <a:effectLst>
                  <a:outerShdw blurRad="38100" dist="38100" dir="2700000" algn="tl">
                    <a:srgbClr val="000000">
                      <a:alpha val="43137"/>
                    </a:srgbClr>
                  </a:outerShdw>
                </a:effectLst>
                <a:latin typeface="Sakkal Majalla"/>
                <a:ea typeface="Calibri"/>
                <a:cs typeface="Arial"/>
              </a:rPr>
              <a:t>Square Ends  </a:t>
            </a:r>
            <a:endParaRPr lang="en-US" sz="2800" b="1" dirty="0">
              <a:effectLst>
                <a:outerShdw blurRad="38100" dist="38100" dir="2700000" algn="tl">
                  <a:srgbClr val="000000">
                    <a:alpha val="43137"/>
                  </a:srgbClr>
                </a:outerShdw>
              </a:effectLst>
              <a:latin typeface="Calibri"/>
              <a:ea typeface="Calibri"/>
              <a:cs typeface="Arial"/>
            </a:endParaRPr>
          </a:p>
          <a:p>
            <a:pPr marL="342900" lvl="0" indent="-342900">
              <a:lnSpc>
                <a:spcPct val="115000"/>
              </a:lnSpc>
              <a:buFont typeface="Wingdings"/>
              <a:buChar char=""/>
            </a:pPr>
            <a:r>
              <a:rPr lang="ar-EG" sz="2800" b="1" dirty="0">
                <a:effectLst>
                  <a:outerShdw blurRad="38100" dist="38100" dir="2700000" algn="tl">
                    <a:srgbClr val="000000">
                      <a:alpha val="43137"/>
                    </a:srgbClr>
                  </a:outerShdw>
                </a:effectLst>
                <a:latin typeface="Calibri"/>
                <a:ea typeface="Calibri"/>
                <a:cs typeface="Sakkal Majalla"/>
              </a:rPr>
              <a:t>النهايات المربعة المسطحة </a:t>
            </a:r>
            <a:r>
              <a:rPr lang="en-US" sz="2800" b="1" dirty="0">
                <a:effectLst>
                  <a:outerShdw blurRad="38100" dist="38100" dir="2700000" algn="tl">
                    <a:srgbClr val="000000">
                      <a:alpha val="43137"/>
                    </a:srgbClr>
                  </a:outerShdw>
                </a:effectLst>
                <a:latin typeface="Sakkal Majalla"/>
                <a:ea typeface="Calibri"/>
                <a:cs typeface="Arial"/>
              </a:rPr>
              <a:t>Square and Ground Ends </a:t>
            </a:r>
            <a:endParaRPr lang="en-US" sz="2800" b="1" dirty="0">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4228499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638" y="548680"/>
            <a:ext cx="7024161" cy="648072"/>
          </a:xfrm>
        </p:spPr>
        <p:txBody>
          <a:bodyPr>
            <a:normAutofit fontScale="90000"/>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العلاقة بين شكل النهاية وعدد اللفات ليايات الضغط</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8" name="Picture 7"/>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3738" t="3942" r="4433" b="2509"/>
          <a:stretch/>
        </p:blipFill>
        <p:spPr bwMode="auto">
          <a:xfrm>
            <a:off x="1676355" y="1619649"/>
            <a:ext cx="6552728" cy="41136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798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أشكال النهاية ليايات الشد</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1457697" y="1268760"/>
            <a:ext cx="7020780" cy="2074414"/>
          </a:xfrm>
          <a:prstGeom prst="rect">
            <a:avLst/>
          </a:prstGeom>
        </p:spPr>
        <p:txBody>
          <a:bodyPr wrap="square">
            <a:spAutoFit/>
          </a:bodyPr>
          <a:lstStyle/>
          <a:p>
            <a:pPr marL="342900" lvl="0" indent="-342900">
              <a:lnSpc>
                <a:spcPct val="115000"/>
              </a:lnSpc>
              <a:buFont typeface="Wingdings"/>
              <a:buChar char=""/>
            </a:pPr>
            <a:r>
              <a:rPr lang="ar-EG" sz="2800" b="1" dirty="0" smtClean="0">
                <a:effectLst>
                  <a:outerShdw blurRad="38100" dist="38100" dir="2700000" algn="tl">
                    <a:srgbClr val="000000">
                      <a:alpha val="43137"/>
                    </a:srgbClr>
                  </a:outerShdw>
                </a:effectLst>
                <a:latin typeface="Calibri"/>
                <a:ea typeface="Calibri"/>
                <a:cs typeface="Sakkal Majalla"/>
              </a:rPr>
              <a:t>خطافية على شكل حرف </a:t>
            </a:r>
            <a:r>
              <a:rPr lang="en-US" sz="2400" b="1" dirty="0" smtClean="0">
                <a:effectLst>
                  <a:outerShdw blurRad="38100" dist="38100" dir="2700000" algn="tl">
                    <a:srgbClr val="000000">
                      <a:alpha val="43137"/>
                    </a:srgbClr>
                  </a:outerShdw>
                </a:effectLst>
                <a:latin typeface="Calibri"/>
                <a:ea typeface="Calibri"/>
                <a:cs typeface="Sakkal Majalla"/>
              </a:rPr>
              <a:t>V</a:t>
            </a:r>
            <a:r>
              <a:rPr lang="ar-EG" sz="2800" b="1" dirty="0" smtClean="0">
                <a:effectLst>
                  <a:outerShdw blurRad="38100" dist="38100" dir="2700000" algn="tl">
                    <a:srgbClr val="000000">
                      <a:alpha val="43137"/>
                    </a:srgbClr>
                  </a:outerShdw>
                </a:effectLst>
                <a:latin typeface="Calibri"/>
                <a:ea typeface="Calibri"/>
                <a:cs typeface="Sakkal Majalla"/>
              </a:rPr>
              <a:t> </a:t>
            </a:r>
            <a:r>
              <a:rPr lang="en-US" sz="2800" b="1" dirty="0" smtClean="0">
                <a:effectLst>
                  <a:outerShdw blurRad="38100" dist="38100" dir="2700000" algn="tl">
                    <a:srgbClr val="000000">
                      <a:alpha val="43137"/>
                    </a:srgbClr>
                  </a:outerShdw>
                </a:effectLst>
                <a:latin typeface="Sakkal Majalla"/>
                <a:ea typeface="Calibri"/>
                <a:cs typeface="Arial"/>
              </a:rPr>
              <a:t>V- Hock </a:t>
            </a:r>
            <a:endParaRPr lang="en-US" sz="2800" b="1" dirty="0">
              <a:effectLst>
                <a:outerShdw blurRad="38100" dist="38100" dir="2700000" algn="tl">
                  <a:srgbClr val="000000">
                    <a:alpha val="43137"/>
                  </a:srgbClr>
                </a:outerShdw>
              </a:effectLst>
              <a:latin typeface="Calibri"/>
              <a:ea typeface="Calibri"/>
              <a:cs typeface="Arial"/>
            </a:endParaRPr>
          </a:p>
          <a:p>
            <a:pPr marL="342900" lvl="0" indent="-342900">
              <a:lnSpc>
                <a:spcPct val="115000"/>
              </a:lnSpc>
              <a:buFont typeface="Wingdings"/>
              <a:buChar char=""/>
            </a:pPr>
            <a:r>
              <a:rPr lang="ar-EG" sz="2800" b="1" dirty="0" smtClean="0">
                <a:effectLst>
                  <a:outerShdw blurRad="38100" dist="38100" dir="2700000" algn="tl">
                    <a:srgbClr val="000000">
                      <a:alpha val="43137"/>
                    </a:srgbClr>
                  </a:outerShdw>
                </a:effectLst>
                <a:latin typeface="Calibri"/>
                <a:ea typeface="Calibri"/>
                <a:cs typeface="Sakkal Majalla"/>
              </a:rPr>
              <a:t>خطافية مستطيلة </a:t>
            </a:r>
            <a:r>
              <a:rPr lang="en-US" sz="2800" b="1" dirty="0" smtClean="0">
                <a:effectLst>
                  <a:outerShdw blurRad="38100" dist="38100" dir="2700000" algn="tl">
                    <a:srgbClr val="000000">
                      <a:alpha val="43137"/>
                    </a:srgbClr>
                  </a:outerShdw>
                </a:effectLst>
                <a:latin typeface="Sakkal Majalla"/>
                <a:ea typeface="Calibri"/>
                <a:cs typeface="Arial"/>
              </a:rPr>
              <a:t>Rectangular Hock</a:t>
            </a:r>
            <a:endParaRPr lang="en-US" sz="2800" b="1" dirty="0">
              <a:effectLst>
                <a:outerShdw blurRad="38100" dist="38100" dir="2700000" algn="tl">
                  <a:srgbClr val="000000">
                    <a:alpha val="43137"/>
                  </a:srgbClr>
                </a:outerShdw>
              </a:effectLst>
              <a:latin typeface="Calibri"/>
              <a:ea typeface="Calibri"/>
              <a:cs typeface="Arial"/>
            </a:endParaRPr>
          </a:p>
          <a:p>
            <a:pPr marL="342900" lvl="0" indent="-342900">
              <a:lnSpc>
                <a:spcPct val="115000"/>
              </a:lnSpc>
              <a:buFont typeface="Wingdings"/>
              <a:buChar char=""/>
            </a:pPr>
            <a:r>
              <a:rPr lang="ar-EG" sz="2800" b="1" dirty="0" smtClean="0">
                <a:effectLst>
                  <a:outerShdw blurRad="38100" dist="38100" dir="2700000" algn="tl">
                    <a:srgbClr val="000000">
                      <a:alpha val="43137"/>
                    </a:srgbClr>
                  </a:outerShdw>
                </a:effectLst>
                <a:latin typeface="Calibri"/>
                <a:ea typeface="Calibri"/>
                <a:cs typeface="Sakkal Majalla"/>
              </a:rPr>
              <a:t>خطافية كاملة </a:t>
            </a:r>
            <a:r>
              <a:rPr lang="en-US" sz="2800" b="1" dirty="0" smtClean="0">
                <a:effectLst>
                  <a:outerShdw blurRad="38100" dist="38100" dir="2700000" algn="tl">
                    <a:srgbClr val="000000">
                      <a:alpha val="43137"/>
                    </a:srgbClr>
                  </a:outerShdw>
                </a:effectLst>
                <a:latin typeface="Sakkal Majalla"/>
                <a:ea typeface="Calibri"/>
                <a:cs typeface="Arial"/>
              </a:rPr>
              <a:t>Full Hock</a:t>
            </a:r>
            <a:endParaRPr lang="en-US" sz="2800" b="1" dirty="0">
              <a:effectLst>
                <a:outerShdw blurRad="38100" dist="38100" dir="2700000" algn="tl">
                  <a:srgbClr val="000000">
                    <a:alpha val="43137"/>
                  </a:srgbClr>
                </a:outerShdw>
              </a:effectLst>
              <a:latin typeface="Calibri"/>
              <a:ea typeface="Calibri"/>
              <a:cs typeface="Arial"/>
            </a:endParaRPr>
          </a:p>
          <a:p>
            <a:pPr marL="342900" lvl="0" indent="-342900">
              <a:lnSpc>
                <a:spcPct val="115000"/>
              </a:lnSpc>
              <a:buFont typeface="Wingdings"/>
              <a:buChar char=""/>
            </a:pPr>
            <a:r>
              <a:rPr lang="ar-EG" sz="2800" b="1" dirty="0" smtClean="0">
                <a:effectLst>
                  <a:outerShdw blurRad="38100" dist="38100" dir="2700000" algn="tl">
                    <a:srgbClr val="000000">
                      <a:alpha val="43137"/>
                    </a:srgbClr>
                  </a:outerShdw>
                </a:effectLst>
                <a:latin typeface="Calibri"/>
                <a:ea typeface="Calibri"/>
                <a:cs typeface="Sakkal Majalla"/>
              </a:rPr>
              <a:t>خطافية ممتدة </a:t>
            </a:r>
            <a:r>
              <a:rPr lang="en-US" sz="2800" b="1" dirty="0" smtClean="0">
                <a:effectLst>
                  <a:outerShdw blurRad="38100" dist="38100" dir="2700000" algn="tl">
                    <a:srgbClr val="000000">
                      <a:alpha val="43137"/>
                    </a:srgbClr>
                  </a:outerShdw>
                </a:effectLst>
                <a:latin typeface="Sakkal Majalla"/>
                <a:ea typeface="Calibri"/>
                <a:cs typeface="Arial"/>
              </a:rPr>
              <a:t>Extended Hock</a:t>
            </a:r>
            <a:endParaRPr lang="ar-EG" sz="2800" b="1" dirty="0" smtClean="0">
              <a:effectLst>
                <a:outerShdw blurRad="38100" dist="38100" dir="2700000" algn="tl">
                  <a:srgbClr val="000000">
                    <a:alpha val="43137"/>
                  </a:srgbClr>
                </a:outerShdw>
              </a:effectLst>
              <a:latin typeface="Sakkal Majalla"/>
              <a:ea typeface="Calibri"/>
              <a:cs typeface="Arial"/>
            </a:endParaRPr>
          </a:p>
        </p:txBody>
      </p:sp>
      <p:pic>
        <p:nvPicPr>
          <p:cNvPr id="8" name="Picture 7"/>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8119" t="8206" r="5059" b="2736"/>
          <a:stretch/>
        </p:blipFill>
        <p:spPr bwMode="auto">
          <a:xfrm>
            <a:off x="2632646" y="3307676"/>
            <a:ext cx="4712246" cy="273630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632646" y="6149913"/>
            <a:ext cx="4421402" cy="489749"/>
          </a:xfrm>
          <a:prstGeom prst="rect">
            <a:avLst/>
          </a:prstGeom>
        </p:spPr>
        <p:txBody>
          <a:bodyPr wrap="none">
            <a:spAutoFit/>
          </a:bodyPr>
          <a:lstStyle/>
          <a:p>
            <a:pPr lvl="0" algn="ctr">
              <a:lnSpc>
                <a:spcPct val="115000"/>
              </a:lnSpc>
            </a:pPr>
            <a:r>
              <a:rPr lang="ar-EG" sz="2400" b="1" dirty="0">
                <a:effectLst>
                  <a:outerShdw blurRad="38100" dist="38100" dir="2700000" algn="tl">
                    <a:srgbClr val="000000">
                      <a:alpha val="43137"/>
                    </a:srgbClr>
                  </a:outerShdw>
                </a:effectLst>
                <a:latin typeface="Sakkal Majalla"/>
                <a:ea typeface="Calibri"/>
                <a:cs typeface="Arial"/>
              </a:rPr>
              <a:t>عدد اللفات الفعالة يساوي عدد اللفات الكلي</a:t>
            </a:r>
            <a:endParaRPr lang="en-US" sz="2400" b="1" dirty="0">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410100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308" y="476672"/>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معادلات الإجهاد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والإنحراف</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50701" y="1196752"/>
            <a:ext cx="7056784" cy="5355312"/>
          </a:xfrm>
          <a:prstGeom prst="rect">
            <a:avLst/>
          </a:prstGeom>
        </p:spPr>
        <p:txBody>
          <a:bodyPr wrap="square">
            <a:spAutoFit/>
          </a:bodyPr>
          <a:lstStyle/>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المعادلتان المستخدمتان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تصميم اليايات الحلزونية هما:</a:t>
            </a:r>
          </a:p>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 معادلة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الحمل مع الإجهاد </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Load-Stress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Equation</a:t>
            </a: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endPar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 معادلة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الحمل مع الإنحراف </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Load-Deflection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Equation</a:t>
            </a: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endPar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t="9231" r="7857"/>
          <a:stretch/>
        </p:blipFill>
        <p:spPr bwMode="auto">
          <a:xfrm>
            <a:off x="3563888" y="2692516"/>
            <a:ext cx="2376264" cy="989822"/>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5129" t="19841" r="6409"/>
          <a:stretch/>
        </p:blipFill>
        <p:spPr bwMode="auto">
          <a:xfrm>
            <a:off x="3563888" y="3682338"/>
            <a:ext cx="2664295" cy="970798"/>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a:biLevel thresh="75000"/>
            <a:extLst>
              <a:ext uri="{BEBA8EAE-BF5A-486C-A8C5-ECC9F3942E4B}">
                <a14:imgProps xmlns:a14="http://schemas.microsoft.com/office/drawing/2010/main">
                  <a14:imgLayer r:embed="rId7">
                    <a14:imgEffect>
                      <a14:sharpenSoften amount="50000"/>
                    </a14:imgEffect>
                  </a14:imgLayer>
                </a14:imgProps>
              </a:ext>
            </a:extLst>
          </a:blip>
          <a:srcRect l="7092" t="10474" r="10638" b="12711"/>
          <a:stretch/>
        </p:blipFill>
        <p:spPr bwMode="auto">
          <a:xfrm>
            <a:off x="3743908" y="5445224"/>
            <a:ext cx="2016224"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3371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تشكيل ملفات الياي</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50700" y="764704"/>
            <a:ext cx="7325755" cy="2677656"/>
          </a:xfrm>
          <a:prstGeom prst="rect">
            <a:avLst/>
          </a:prstGeom>
        </p:spPr>
        <p:txBody>
          <a:bodyPr wrap="square">
            <a:spAutoFit/>
          </a:bodyPr>
          <a:lstStyle/>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الشكل التالي يوضح ياي حلزوني مصنوع من سلك مقطعه دائري والقطر المتوسط للملف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وقطر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السلك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وعدد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اللفات الفعالة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والياي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تتعرض لقوة محورية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وعندما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يكون السلك غير مشكل على هيئة ملفات فإنه يمكن إعتباره قضيب </a:t>
            </a:r>
            <a:endPar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8" name="Picture 7"/>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5303" t="4531" r="2879" b="15251"/>
          <a:stretch/>
        </p:blipFill>
        <p:spPr bwMode="auto">
          <a:xfrm>
            <a:off x="1917233" y="3429000"/>
            <a:ext cx="6192688" cy="31683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627784" y="6021288"/>
            <a:ext cx="5040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5508104" y="6031646"/>
            <a:ext cx="5040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409418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تشكيل ملفات الياي</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50700" y="764704"/>
            <a:ext cx="7325755" cy="5909310"/>
          </a:xfrm>
          <a:prstGeom prst="rect">
            <a:avLst/>
          </a:prstGeom>
        </p:spPr>
        <p:txBody>
          <a:bodyPr wrap="square">
            <a:spAutoFit/>
          </a:bodyPr>
          <a:lstStyle/>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بتطبيق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معادلات التصميم للإجهادات على إعتبار أن القضيب يماثل ياي حلزونية فعلية وله الخصائص التالية:</a:t>
            </a:r>
          </a:p>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قطر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القضيب يساوي قطر السلك للياي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طول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اللفة الواحدة للياي تساوي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وحسب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عدد اللفات الفعالة فإن طول القضيب المكافئ أو المماثل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يصبح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DN)</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القضيب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مزود بسنادة من كلتا جهتيه وطول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السنادة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يساوي نصف قطر الملف المتوسط للياي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(D/2)</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المؤثرة عند نهاية السنادة للقضيب سوف تنتج إجهاد قص إلتوائي في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القضيب.</a:t>
            </a: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7593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الوظائف الأساسية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لليايات</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1052736"/>
            <a:ext cx="7632848" cy="5780044"/>
          </a:xfrm>
          <a:prstGeom prst="rect">
            <a:avLst/>
          </a:prstGeom>
        </p:spPr>
        <p:txBody>
          <a:bodyPr wrap="square">
            <a:spAutoFit/>
          </a:bodyPr>
          <a:lstStyle/>
          <a:p>
            <a:pPr marL="342900" indent="-342900" algn="just">
              <a:lnSpc>
                <a:spcPct val="120000"/>
              </a:lnSpc>
              <a:buFont typeface="Wingdings" panose="05000000000000000000" pitchFamily="2" charset="2"/>
              <a:buChar char="ü"/>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تخزين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الطاقة كما في المنبهات – لعب الاطفال – كاميرات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الأفلام</a:t>
            </a:r>
          </a:p>
          <a:p>
            <a:pPr marL="342900" indent="-342900" algn="just">
              <a:lnSpc>
                <a:spcPct val="120000"/>
              </a:lnSpc>
              <a:buFont typeface="Wingdings" panose="05000000000000000000" pitchFamily="2" charset="2"/>
              <a:buChar char="ü"/>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إمتصاص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الصدمات والإهتزازات كما في يايات التعليق (المساعدين) في المركبات والسيارات – يايات العزل أو إمتصاص الصدمات في السكك الحديدية – يايات العزل في المصاعد – يايات مانعات الإهتزار في الآلات.</a:t>
            </a:r>
          </a:p>
          <a:p>
            <a:pPr marL="342900" indent="-342900" algn="just">
              <a:lnSpc>
                <a:spcPct val="120000"/>
              </a:lnSpc>
              <a:buFont typeface="Wingdings" panose="05000000000000000000" pitchFamily="2" charset="2"/>
              <a:buChar char="ü"/>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للقوة أو التحكم في الحركة وهو مايطلق عليه إعادة جزء ميكانيكي لوضعه الأصلي عندما يحدث له إزاحة مؤقتة كما في يايات صمامات المحركات – يايات القوابض – يايات آلية التحكم في الكامة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والتابع.</a:t>
            </a: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342900" indent="-342900" algn="just">
              <a:lnSpc>
                <a:spcPct val="120000"/>
              </a:lnSpc>
              <a:buFont typeface="Wingdings" panose="05000000000000000000" pitchFamily="2" charset="2"/>
              <a:buChar char="ü"/>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قياس القوة كما في يايات الموازين وأجهزة القياس مثل الديناموميترات.</a:t>
            </a:r>
          </a:p>
        </p:txBody>
      </p:sp>
    </p:spTree>
    <p:extLst>
      <p:ext uri="{BB962C8B-B14F-4D97-AF65-F5344CB8AC3E}">
        <p14:creationId xmlns:p14="http://schemas.microsoft.com/office/powerpoint/2010/main" val="1934128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لإجهادات العليا في القضيب</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50700" y="764704"/>
            <a:ext cx="7325755" cy="2677656"/>
          </a:xfrm>
          <a:prstGeom prst="rect">
            <a:avLst/>
          </a:prstGeom>
        </p:spPr>
        <p:txBody>
          <a:bodyPr wrap="square">
            <a:spAutoFit/>
          </a:bodyPr>
          <a:lstStyle/>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تبعا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للإجهادات الناتجة يتكون في القضيب ما يطلق عليها الإجهادات الفوقية أو العليا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الموضحة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بالشكل التالي والتي تتكون من ثلاثة أنواع من الإجهادات (إجهاد قص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الإلتواء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إجهاد قص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مباشر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وإجهادات اضافية ناتجة عن الإنحناء في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الملف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13747" r="11973" b="20000"/>
          <a:stretch/>
        </p:blipFill>
        <p:spPr bwMode="auto">
          <a:xfrm>
            <a:off x="2843808" y="3388500"/>
            <a:ext cx="3816424" cy="3261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864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الإنحراف المحوري للياي</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50700" y="764704"/>
            <a:ext cx="7325755" cy="2365263"/>
          </a:xfrm>
          <a:prstGeom prst="rect">
            <a:avLst/>
          </a:prstGeom>
        </p:spPr>
        <p:txBody>
          <a:bodyPr wrap="square">
            <a:spAutoFit/>
          </a:bodyPr>
          <a:lstStyle/>
          <a:p>
            <a:pPr algn="just">
              <a:lnSpc>
                <a:spcPct val="13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الشكل التالي يوضح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الإنحراف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المحوري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للياي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ومنه نجد أنه عندما تكون قيم زاوية الإلتواء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صغيرة فإن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الإنحراف المحوري يحسب من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قيمة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وطول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السنادة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(D/2</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كما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يلي</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a:lnSpc>
                <a:spcPct val="150000"/>
              </a:lnSpc>
            </a:pP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t="10606" r="5901"/>
          <a:stretch/>
        </p:blipFill>
        <p:spPr bwMode="auto">
          <a:xfrm>
            <a:off x="3311860" y="2456567"/>
            <a:ext cx="3168352" cy="82841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169" t="5334" r="3700" b="3556"/>
          <a:stretch/>
        </p:blipFill>
        <p:spPr bwMode="auto">
          <a:xfrm>
            <a:off x="2785360" y="3246424"/>
            <a:ext cx="3946879" cy="3422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6771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طاقة الإنفعال المخزنة في الياي</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50700" y="764704"/>
            <a:ext cx="7325755" cy="2893100"/>
          </a:xfrm>
          <a:prstGeom prst="rect">
            <a:avLst/>
          </a:prstGeom>
        </p:spPr>
        <p:txBody>
          <a:bodyPr wrap="square">
            <a:spAutoFit/>
          </a:bodyPr>
          <a:lstStyle/>
          <a:p>
            <a:pPr algn="just">
              <a:lnSpc>
                <a:spcPct val="13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الشكل التالي يوضح العلاقة الخطية بين الحمل والإنحراف لليايات الحلزونية والمساحة تحت المنحنى التي تمثل طاقة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الإنفعال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Strain Energy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المخزنة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الياي وبفرض أن الحمل سوف يتم تطبيقه تدريجيا فإن الطاقة المخزنة في الياي يعبر عنها بإستخدام المعادلات التالية:</a:t>
            </a:r>
          </a:p>
        </p:txBody>
      </p:sp>
      <p:pic>
        <p:nvPicPr>
          <p:cNvPr id="7" name="Picture 6"/>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3982" r="2655" b="7279"/>
          <a:stretch/>
        </p:blipFill>
        <p:spPr bwMode="auto">
          <a:xfrm>
            <a:off x="4355976" y="3687390"/>
            <a:ext cx="4536504" cy="132578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5318" t="16439" r="8829" b="9589"/>
          <a:stretch/>
        </p:blipFill>
        <p:spPr bwMode="auto">
          <a:xfrm>
            <a:off x="5724129" y="5229200"/>
            <a:ext cx="1800200" cy="720066"/>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20181" t="6828" r="16265" b="20718"/>
          <a:stretch/>
        </p:blipFill>
        <p:spPr bwMode="auto">
          <a:xfrm>
            <a:off x="1547664" y="3569272"/>
            <a:ext cx="2448271" cy="21830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8895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طرق توصيل اليايات</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75656" y="764704"/>
            <a:ext cx="7200799" cy="2893100"/>
          </a:xfrm>
          <a:prstGeom prst="rect">
            <a:avLst/>
          </a:prstGeom>
        </p:spPr>
        <p:txBody>
          <a:bodyPr wrap="square">
            <a:spAutoFit/>
          </a:bodyPr>
          <a:lstStyle/>
          <a:p>
            <a:pPr algn="just">
              <a:lnSpc>
                <a:spcPct val="13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الأهداف التي تتحقق من أنظمة توصيل اليايات على التوالي والتوزاي يمكن إيجازها فيما يلي:</a:t>
            </a:r>
          </a:p>
          <a:p>
            <a:pPr marL="457200" indent="-457200" algn="just">
              <a:lnSpc>
                <a:spcPct val="13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توفير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المساحة.</a:t>
            </a:r>
          </a:p>
          <a:p>
            <a:pPr marL="457200" indent="-457200" algn="just">
              <a:lnSpc>
                <a:spcPct val="13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تغيير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فئة أو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معامل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 عند حد معين من الإنحراف.</a:t>
            </a:r>
          </a:p>
          <a:p>
            <a:pPr marL="457200" indent="-457200" algn="just">
              <a:lnSpc>
                <a:spcPct val="13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نظام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(Fail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(Unsafe) – Safe</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7" name="Picture 6"/>
          <p:cNvPicPr/>
          <p:nvPr/>
        </p:nvPicPr>
        <p:blipFill rotWithShape="1">
          <a:blip r:embed="rId2"/>
          <a:srcRect l="7777" r="10309"/>
          <a:stretch/>
        </p:blipFill>
        <p:spPr bwMode="auto">
          <a:xfrm>
            <a:off x="5220072" y="3789040"/>
            <a:ext cx="2016224" cy="2736304"/>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15739" r="17143"/>
          <a:stretch/>
        </p:blipFill>
        <p:spPr bwMode="auto">
          <a:xfrm>
            <a:off x="2339752" y="3068960"/>
            <a:ext cx="1224136"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1293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620688"/>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عوامل إختيار مادة الصنع لليايات</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75656" y="1340768"/>
            <a:ext cx="7200799" cy="5201424"/>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الحمل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المؤثر على الياي</a:t>
            </a:r>
          </a:p>
          <a:p>
            <a:pPr marL="457200"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مدى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الإجهاد الذي يتم تشغيل الياي في حدوده</a:t>
            </a:r>
          </a:p>
          <a:p>
            <a:pPr marL="457200"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المحددات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لكلا من الكتلة والحجم للياي</a:t>
            </a:r>
          </a:p>
          <a:p>
            <a:pPr marL="457200"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العمر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الإرهاقي المتوقع للياي</a:t>
            </a:r>
          </a:p>
          <a:p>
            <a:pPr marL="457200"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الظروف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التشغيلية التي تعمل فيها الياي مثل درجة الحرارة وظروف التآكل بالصدأ</a:t>
            </a:r>
          </a:p>
          <a:p>
            <a:pPr marL="457200"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الظروف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التصنيعية أثناء عمليات التشكيل للياي.</a:t>
            </a:r>
          </a:p>
        </p:txBody>
      </p:sp>
    </p:spTree>
    <p:extLst>
      <p:ext uri="{BB962C8B-B14F-4D97-AF65-F5344CB8AC3E}">
        <p14:creationId xmlns:p14="http://schemas.microsoft.com/office/powerpoint/2010/main" val="2917334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620688"/>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الصلب المستخدم في تصنيع اليايات</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75656" y="1340768"/>
            <a:ext cx="7200799"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الصلب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الغير سبائكي المسحوب على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البارد</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Patented and Cold-Drawn Steel (Unalloyed)</a:t>
            </a:r>
          </a:p>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الصلب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الغير سبائكي المعالج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حراريا</a:t>
            </a:r>
          </a:p>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Oil-Hardened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and Tempered Steel (Unalloyed)</a:t>
            </a:r>
          </a:p>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الصلب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السبائكي المعالج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حراريا</a:t>
            </a:r>
          </a:p>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Oil-Hardened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and Tempered Steel (Alloyed)</a:t>
            </a:r>
          </a:p>
          <a:p>
            <a:pPr marL="457200" indent="-457200" algn="just">
              <a:lnSpc>
                <a:spcPct val="150000"/>
              </a:lnSpc>
              <a:buFont typeface="Wingdings" panose="05000000000000000000" pitchFamily="2" charset="2"/>
              <a:buChar char="§"/>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الصلب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الغير قابل للصدأ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Stainless Steel </a:t>
            </a:r>
          </a:p>
        </p:txBody>
      </p:sp>
    </p:spTree>
    <p:extLst>
      <p:ext uri="{BB962C8B-B14F-4D97-AF65-F5344CB8AC3E}">
        <p14:creationId xmlns:p14="http://schemas.microsoft.com/office/powerpoint/2010/main" val="3680739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تصميم اليايات الحلزونية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1052736"/>
            <a:ext cx="7416823" cy="5047536"/>
          </a:xfrm>
          <a:prstGeom prst="rect">
            <a:avLst/>
          </a:prstGeom>
        </p:spPr>
        <p:txBody>
          <a:bodyPr wrap="square">
            <a:spAutoFit/>
          </a:bodyPr>
          <a:lstStyle/>
          <a:p>
            <a:pPr algn="just">
              <a:lnSpc>
                <a:spcPct val="115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عملية الإجراء التصميمي لليايات الحلزونية لابد أن تحقق الأهداف التالية:</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342900" lvl="0" indent="-342900" algn="just">
              <a:lnSpc>
                <a:spcPct val="115000"/>
              </a:lnSpc>
              <a:buFont typeface="Wingdings"/>
              <a:buChar char=""/>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تكون الياي ذات قدرة عالية على مقاومة الأحمال الخارجية.</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342900" lvl="0" indent="-342900" algn="just">
              <a:lnSpc>
                <a:spcPct val="115000"/>
              </a:lnSpc>
              <a:buFont typeface="Wingdings"/>
              <a:buChar char=""/>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تحتوي الياي على خصائص حمل الإزاحة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اللازم. </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342900" lvl="0" indent="-342900" algn="just">
              <a:lnSpc>
                <a:spcPct val="115000"/>
              </a:lnSpc>
              <a:buFont typeface="Wingdings"/>
              <a:buChar char=""/>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لايحدث بالياي إنبعاج تحت تأثير الحمل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الخارجي. </a:t>
            </a: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lvl="0" algn="just">
              <a:lnSpc>
                <a:spcPct val="115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ولتحقيق الأهداف السابقة هناك ثلاثة عوامل يطلق عليها العوامل الرئيسية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Basic Parameters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تستخدم في تصميم اليايات وهي: </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1371600" lvl="2" indent="-457200" algn="just">
              <a:lnSpc>
                <a:spcPct val="115000"/>
              </a:lnSpc>
              <a:buSzPts val="1600"/>
              <a:buFont typeface="Wingdings" panose="05000000000000000000" pitchFamily="2" charset="2"/>
              <a:buChar char="§"/>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قطر سلك  الياي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 </a:t>
            </a:r>
          </a:p>
          <a:p>
            <a:pPr marL="1371600" lvl="2" indent="-457200" algn="just">
              <a:lnSpc>
                <a:spcPct val="115000"/>
              </a:lnSpc>
              <a:buSzPts val="1600"/>
              <a:buFont typeface="Wingdings" panose="05000000000000000000" pitchFamily="2" charset="2"/>
              <a:buChar char="§"/>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القطر المتوسط للملف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a:t>
            </a:r>
            <a:r>
              <a:rPr lang="en-US" sz="2800" b="1" baseline="-250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marL="1371600" lvl="2" indent="-457200" algn="just">
              <a:lnSpc>
                <a:spcPct val="115000"/>
              </a:lnSpc>
              <a:buSzPts val="1600"/>
              <a:buFont typeface="Wingdings" panose="05000000000000000000" pitchFamily="2" charset="2"/>
              <a:buChar char="§"/>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عدد اللفات الفعالة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77629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إجراء تصميم اليايات الحلزونية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836712"/>
            <a:ext cx="7416823" cy="5909310"/>
          </a:xfrm>
          <a:prstGeom prst="rect">
            <a:avLst/>
          </a:prstGeom>
        </p:spPr>
        <p:txBody>
          <a:bodyPr wrap="square">
            <a:spAutoFit/>
          </a:bodyPr>
          <a:lstStyle/>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(1): حساب أقصى قوة للياي وايضا حساب الإنحراف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المصاحب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لتلك القوة.</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(2): إختيار مادة الصنع لسلك الياي ثم إيجاد قيمة أقصى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إجهاد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شد من بيانات الخصائص الميكانيكية للمادة المختارة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وأخيرا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يتم حساب الإجهادات المسموحة بناءا على معيار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الإنهيار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المستخدم.</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(3): حساب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معامل</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AM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Wahl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ثم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قطر السلك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بإستخدام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معادلة الحمل مع الإجهاد أو بإستخدام معادلة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AM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Wahl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Equation</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04232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7"/>
            <a:ext cx="7168177" cy="857701"/>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إجراء تصميم اليايات الحلزونية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1118349"/>
            <a:ext cx="7416823" cy="5262979"/>
          </a:xfrm>
          <a:prstGeom prst="rect">
            <a:avLst/>
          </a:prstGeom>
        </p:spPr>
        <p:txBody>
          <a:bodyPr wrap="square">
            <a:spAutoFit/>
          </a:bodyPr>
          <a:lstStyle/>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(4):  تقدير القطر المتوسط لملف الياي, </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(5):  تقدير عدد اللفات الفعالة. </a:t>
            </a:r>
          </a:p>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الخطوة(6</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تحديد شكل النهاية والذي تعتمد على طبيعة الإستخدام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للياي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ثم يتم تقدير عدد اللفات الغير فعالة وإضافتها إلى عدد اللفات الفعالة لتقدير عدد اللفات الكلي.</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(7): تقدير الطول الصلب للياي</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(8): تقدير الإنحراف الفعلي للياي</a:t>
            </a:r>
          </a:p>
          <a:p>
            <a:pPr algn="just">
              <a:lnSpc>
                <a:spcPct val="150000"/>
              </a:lnSpc>
            </a:pP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02030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إجراء تصميم اليايات الحلزونية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764704"/>
            <a:ext cx="7632848" cy="5952399"/>
          </a:xfrm>
          <a:prstGeom prst="rect">
            <a:avLst/>
          </a:prstGeom>
        </p:spPr>
        <p:txBody>
          <a:bodyPr wrap="square">
            <a:spAutoFit/>
          </a:bodyPr>
          <a:lstStyle/>
          <a:p>
            <a:pPr lvl="0" algn="just">
              <a:lnSpc>
                <a:spcPct val="15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(9): تقدير المجموع الكلي للخلوصات بين الملفات بإستخدام 	واحدة من الطريقتين التاليتين:</a:t>
            </a:r>
          </a:p>
          <a:p>
            <a:pPr marL="1371600" lvl="2" indent="-457200" algn="just">
              <a:lnSpc>
                <a:spcPct val="115000"/>
              </a:lnSpc>
              <a:buFont typeface="Wingdings" panose="05000000000000000000" pitchFamily="2" charset="2"/>
              <a:buChar char="§"/>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إفتراض أن الخلوص بين الملفات المتجاورة تترواح مابين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(0.5 – 2 mm)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في حالة تعرض الياي لأقصى حمل.</a:t>
            </a:r>
          </a:p>
          <a:p>
            <a:pPr marL="1371600" lvl="2" indent="-457200" algn="just">
              <a:lnSpc>
                <a:spcPct val="115000"/>
              </a:lnSpc>
              <a:buFont typeface="Wingdings" panose="05000000000000000000" pitchFamily="2" charset="2"/>
              <a:buChar char="§"/>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إفتراض أن مجموع الخلوصات يساوي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15%</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من أقصى إنحراف للياي.</a:t>
            </a:r>
            <a:endPar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(10): تقدير الطول الحر للياي</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(11): تقدير طول الخطوة للملف.</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(12): تقدير معامل الصلابة للياي</a:t>
            </a:r>
          </a:p>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(13): إعداد قائمة بالمواصفات الفنية للياي</a:t>
            </a:r>
          </a:p>
        </p:txBody>
      </p:sp>
    </p:spTree>
    <p:extLst>
      <p:ext uri="{BB962C8B-B14F-4D97-AF65-F5344CB8AC3E}">
        <p14:creationId xmlns:p14="http://schemas.microsoft.com/office/powerpoint/2010/main" val="427760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اليايات الحلزونية </a:t>
            </a:r>
            <a:r>
              <a:rPr lang="en-US"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Helical Springs </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4788024" y="1052736"/>
            <a:ext cx="4104456" cy="5262979"/>
          </a:xfrm>
          <a:prstGeom prst="rect">
            <a:avLst/>
          </a:prstGeom>
        </p:spPr>
        <p:txBody>
          <a:bodyPr wrap="square">
            <a:spAutoFit/>
          </a:bodyPr>
          <a:lstStyle/>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اليايات الحلزونية هي أكثر الأنواع إنتشارا وتصنع عادة من سلك مساحة مقطعه دائرية حيث يتم ثنيه على شكل ملف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Coil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أو حلزون</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Helical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وتقسم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تلك اليايات الحلزونية إلى يايات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شد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Extension Spring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ويايات ضغط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Compression Spring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كما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يوضحها الشكل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المقابل.</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blip>
          <a:srcRect l="10768" t="2883" r="4697" b="2100"/>
          <a:stretch/>
        </p:blipFill>
        <p:spPr bwMode="auto">
          <a:xfrm>
            <a:off x="1187623" y="1844824"/>
            <a:ext cx="3385257" cy="38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8166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إجراء تصميم اليايات الحلزونية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764704"/>
            <a:ext cx="7632848" cy="5780044"/>
          </a:xfrm>
          <a:prstGeom prst="rect">
            <a:avLst/>
          </a:prstGeom>
        </p:spPr>
        <p:txBody>
          <a:bodyPr wrap="square">
            <a:spAutoFit/>
          </a:bodyPr>
          <a:lstStyle/>
          <a:p>
            <a:pPr lvl="0" algn="just">
              <a:lnSpc>
                <a:spcPct val="13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يايات الضغط الحلزونية التي يكون طولها كبير مقارنة بالقطر المتوسط للملف يكون سلوكها مشابه لسلوك عمود مرن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Flexible Column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ويحدث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لها إنبعاج حتي لو كانت القوة المحورية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صغيرة. أما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حالة عدم أخذ إعتبار الانبعاج في تصميم  يايات الضغط فإنه لابد أن يتم وضع الياي داخل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دليل. والقاعدتين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التاليتين التي يطلق عليهما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Thumb Rules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هما اللتان من خلالهما يتم تحديد حاجة الياي إلى دليل أو عدم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حاجته.</a:t>
            </a:r>
          </a:p>
          <a:p>
            <a:pPr lvl="0" algn="just">
              <a:lnSpc>
                <a:spcPct val="130000"/>
              </a:lnSpc>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القاعدة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الأولى: تستخدم عند عدم الحاجة لدليل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Guide</a:t>
            </a:r>
          </a:p>
          <a:p>
            <a:pPr lvl="0" algn="just">
              <a:lnSpc>
                <a:spcPct val="130000"/>
              </a:lnSpc>
            </a:pP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lvl="0" algn="just">
              <a:lnSpc>
                <a:spcPct val="13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القاعدة الثانية: تستخدم عند الحاجة لدليل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Guide</a:t>
            </a:r>
          </a:p>
          <a:p>
            <a:pPr lvl="0" algn="just">
              <a:lnSpc>
                <a:spcPct val="150000"/>
              </a:lnSpc>
            </a:pP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6250" t="20511" r="4934"/>
          <a:stretch/>
        </p:blipFill>
        <p:spPr bwMode="auto">
          <a:xfrm>
            <a:off x="3131841" y="4581128"/>
            <a:ext cx="3096344" cy="79208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biLevel thresh="75000"/>
          </a:blip>
          <a:srcRect l="7041" t="12060" b="9547"/>
          <a:stretch/>
        </p:blipFill>
        <p:spPr bwMode="auto">
          <a:xfrm>
            <a:off x="3131841" y="5733256"/>
            <a:ext cx="3600399" cy="811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9524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168177" cy="648072"/>
          </a:xfrm>
        </p:spPr>
        <p:txBody>
          <a:bodyPr>
            <a:noAutofit/>
          </a:bodyPr>
          <a:lstStyle/>
          <a:p>
            <a:pPr marL="182880" algn="ct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التجربة والخطأ في تصميم اليايات</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1190357"/>
            <a:ext cx="7632848" cy="5262979"/>
          </a:xfrm>
          <a:prstGeom prst="rect">
            <a:avLst/>
          </a:prstGeom>
        </p:spPr>
        <p:txBody>
          <a:bodyPr wrap="square">
            <a:spAutoFit/>
          </a:bodyPr>
          <a:lstStyle/>
          <a:p>
            <a:pPr lvl="0" algn="just">
              <a:lnSpc>
                <a:spcPct val="200000"/>
              </a:lnSpc>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الجزء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السابق كانت الإجراءات الأساسية في تصميم اليايات مبنية على إفتراض أن قيمة إجهاد الشد لأي مادة من مواد التصنيع لأسلاك اليايات تكون ثابتة عند الأقطار المختلفة لأسلاك اليايات لكن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بعض الأحيان نجد أن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إجهاد الشد للمواد المستخدمة في تصنبع اليايات لها قيما متغيرة بتغير قطر السلك. لذا فإن طريقة التجربة والخطأ سوف يتم إستخدامها في هذه الحالة.  </a:t>
            </a: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79155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إجراء التصميم بطريقة التجربة والخطأ </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1190357"/>
            <a:ext cx="7632848" cy="4832092"/>
          </a:xfrm>
          <a:prstGeom prst="rect">
            <a:avLst/>
          </a:prstGeom>
        </p:spPr>
        <p:txBody>
          <a:bodyPr wrap="square">
            <a:spAutoFit/>
          </a:bodyPr>
          <a:lstStyle/>
          <a:p>
            <a:pPr marL="457200" lvl="0" indent="-457200" algn="just">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إختيار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قطر محدد لسلك الياي </a:t>
            </a:r>
          </a:p>
          <a:p>
            <a:pPr marL="457200" lvl="0" indent="-457200" algn="just">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إيجاد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قيمة أقصى إجهاد شد من جداول الخصائص الميكانيكية وإستخدام تلك القيمة في تقدير الإجهادات المسموحة.</a:t>
            </a:r>
          </a:p>
          <a:p>
            <a:pPr marL="457200" lvl="0" indent="-457200" algn="just">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إيجاد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الإجهادات الناتجة من معادلة الحمل مع الإجهاد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Load-Stress Equation</a:t>
            </a:r>
          </a:p>
          <a:p>
            <a:pPr marL="457200" lvl="0" indent="-457200" algn="just">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مقارنة بين الإجهادات المسموحة والاخرى الناتجة لإختبار التصميم ولتقدير قطر السلك المناسب ، فإذا كانت الإجهادات المسموحة أكبر من الإجهادات المنتجة فسوف يتم زيادة قطر السلك وتكرار الثلاث خطوات السابقة.</a:t>
            </a:r>
          </a:p>
          <a:p>
            <a:pPr marL="457200" lvl="0" indent="-457200" algn="just">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يستمر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تكرار الخطوات السابقة حتى تصل قيمة الإجهادات الناتجة إلى قيمة أقل من الإجهادات المسموحة لكي يصبح التصميم أمنا.</a:t>
            </a:r>
          </a:p>
        </p:txBody>
      </p:sp>
    </p:spTree>
    <p:extLst>
      <p:ext uri="{BB962C8B-B14F-4D97-AF65-F5344CB8AC3E}">
        <p14:creationId xmlns:p14="http://schemas.microsoft.com/office/powerpoint/2010/main" val="3411962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تصميم اليايات ضد الأحمال المتغيرة </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259632" y="1190357"/>
            <a:ext cx="7632848" cy="5262979"/>
          </a:xfrm>
          <a:prstGeom prst="rect">
            <a:avLst/>
          </a:prstGeom>
        </p:spPr>
        <p:txBody>
          <a:bodyPr wrap="square">
            <a:spAutoFit/>
          </a:bodyPr>
          <a:lstStyle/>
          <a:p>
            <a:pPr lvl="0" algn="just">
              <a:lnSpc>
                <a:spcPct val="15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عندما تتعرض اليايات لأحمال خارجية تتغير مع الزمن فإنه يقال في هذه الحالة أن اليايات معرضة لأحمال متغيرة. ومن أمثلة هذه الأنواع من اليايات ياي صمام محركات الإحتراق الداخلي الذي يتعرض لملايين من دورات الإجهاد خلال عمره التشغيلي. بينما يايات بعض الوصلات تتعرض إلى عدد أقل من دورات الإجهاد. لذا فإن اليايات التي تتعرض لأحمال متغيرة يتم تصميمها تبعا لمعيارين من المعايير التصميمية وهما</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marL="457200" lvl="0" indent="-457200" algn="just">
              <a:lnSpc>
                <a:spcPct val="15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للعمر المحدود (النهائي</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marL="457200" lvl="0" indent="-457200" algn="just">
              <a:lnSpc>
                <a:spcPct val="15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للعمر الغير محدود (اللانهائي).</a:t>
            </a:r>
          </a:p>
        </p:txBody>
      </p:sp>
    </p:spTree>
    <p:extLst>
      <p:ext uri="{BB962C8B-B14F-4D97-AF65-F5344CB8AC3E}">
        <p14:creationId xmlns:p14="http://schemas.microsoft.com/office/powerpoint/2010/main" val="844903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الفرق بين العينة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القياسية </a:t>
            </a: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إختبار الإرهاق</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وسلك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blip>
          <a:srcRect l="6121" t="7292" r="5238" b="15540"/>
          <a:stretch/>
        </p:blipFill>
        <p:spPr bwMode="auto">
          <a:xfrm>
            <a:off x="2483768" y="3789040"/>
            <a:ext cx="4896544" cy="280831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angle 6"/>
              <p:cNvSpPr/>
              <p:nvPr/>
            </p:nvSpPr>
            <p:spPr>
              <a:xfrm>
                <a:off x="1331640" y="764704"/>
                <a:ext cx="7344816" cy="3133165"/>
              </a:xfrm>
              <a:prstGeom prst="rect">
                <a:avLst/>
              </a:prstGeom>
            </p:spPr>
            <p:txBody>
              <a:bodyPr wrap="square">
                <a:spAutoFit/>
              </a:bodyPr>
              <a:lstStyle/>
              <a:p>
                <a:pPr lvl="0" algn="just">
                  <a:lnSpc>
                    <a:spcPct val="130000"/>
                  </a:lnSpc>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حالة تعرض </a:t>
                </a:r>
                <a:r>
                  <a:rPr lang="ar-EG" sz="24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أسلاك اليايات لأحمال متغيرة نجد أنها لا تتعرض إلى إجهادات عكسية كاملة أي لا يتغير مقدارها من شد إلى ضغط مرورا بنقطة الاصل بالنسبة للزمن كما في العينة القياسية في إختبار الإرهاق ، بينما نجد أن يايات الضغط الحلزونية تتعرض لقوى ضغط نقية ويايات الشد الحلزونية تتعرض لقوى شد نقية وينتج عن ذلك أن أسلاك اليايات تتعرض إلى نبضات من إجهادات القص تختلف قيمها من (</a:t>
                </a:r>
                <a:r>
                  <a:rPr lang="en-US" sz="24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0</a:t>
                </a:r>
                <a:r>
                  <a:rPr lang="ar-EG" sz="24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إلى </a:t>
                </a:r>
                <a14:m>
                  <m:oMath xmlns:m="http://schemas.openxmlformats.org/officeDocument/2006/math">
                    <m:sSubSup>
                      <m:sSubSupPr>
                        <m:ctrlPr>
                          <a:rPr lang="en-US" sz="2800" b="1" i="1">
                            <a:latin typeface="Cambria Math"/>
                          </a:rPr>
                        </m:ctrlPr>
                      </m:sSubSupPr>
                      <m:e>
                        <m:r>
                          <a:rPr lang="en-US" sz="2800" b="1" i="1">
                            <a:latin typeface="Cambria Math"/>
                          </a:rPr>
                          <m:t>𝑺</m:t>
                        </m:r>
                      </m:e>
                      <m:sub>
                        <m:r>
                          <a:rPr lang="en-US" sz="2800" b="1" i="1">
                            <a:latin typeface="Cambria Math"/>
                          </a:rPr>
                          <m:t>𝒔𝒆</m:t>
                        </m:r>
                      </m:sub>
                      <m:sup>
                        <m:r>
                          <a:rPr lang="en-US" sz="2800" b="1" i="1">
                            <a:latin typeface="Cambria Math"/>
                          </a:rPr>
                          <m:t>′</m:t>
                        </m:r>
                      </m:sup>
                    </m:sSubSup>
                  </m:oMath>
                </a14:m>
                <a:r>
                  <a:rPr lang="ar-EG" sz="24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كما في الشكل التالي</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1331640" y="764704"/>
                <a:ext cx="7344816" cy="3133165"/>
              </a:xfrm>
              <a:prstGeom prst="rect">
                <a:avLst/>
              </a:prstGeom>
              <a:blipFill rotWithShape="1">
                <a:blip r:embed="rId3"/>
                <a:stretch>
                  <a:fillRect l="-2324" r="-2158" b="-5253"/>
                </a:stretch>
              </a:blipFill>
            </p:spPr>
            <p:txBody>
              <a:bodyPr/>
              <a:lstStyle/>
              <a:p>
                <a:r>
                  <a:rPr lang="ar-EG">
                    <a:noFill/>
                  </a:rPr>
                  <a:t> </a:t>
                </a:r>
              </a:p>
            </p:txBody>
          </p:sp>
        </mc:Fallback>
      </mc:AlternateContent>
    </p:spTree>
    <p:extLst>
      <p:ext uri="{BB962C8B-B14F-4D97-AF65-F5344CB8AC3E}">
        <p14:creationId xmlns:p14="http://schemas.microsoft.com/office/powerpoint/2010/main" val="3317450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منحنى الإرهاق لتصميم الياي</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blip>
          <a:srcRect l="3589" t="3778" r="3170" b="1664"/>
          <a:stretch/>
        </p:blipFill>
        <p:spPr bwMode="auto">
          <a:xfrm>
            <a:off x="1475656" y="1340768"/>
            <a:ext cx="7200800"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048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الأمثل لليايات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الحلزونية</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1331640" y="1052736"/>
            <a:ext cx="7344816" cy="5133713"/>
          </a:xfrm>
          <a:prstGeom prst="rect">
            <a:avLst/>
          </a:prstGeom>
        </p:spPr>
        <p:txBody>
          <a:bodyPr wrap="square">
            <a:spAutoFit/>
          </a:bodyPr>
          <a:lstStyle/>
          <a:p>
            <a:pPr lvl="0" algn="just">
              <a:lnSpc>
                <a:spcPct val="13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بعض التطبيقات الهندسية يكون المطلوب تصميم اليايات لتحقيق أهداف محددة وليس هدفا واحدا ومن أمثلة تلك التطبيقات تصميم اليايات للأغراض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التالية:</a:t>
            </a:r>
          </a:p>
          <a:p>
            <a:pPr marL="914400" lvl="1" indent="-457200" algn="just">
              <a:lnSpc>
                <a:spcPct val="13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لأقل وزن ممكن</a:t>
            </a:r>
          </a:p>
          <a:p>
            <a:pPr marL="914400" lvl="1" indent="-457200" algn="just">
              <a:lnSpc>
                <a:spcPct val="13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لأقل حجم ممكن</a:t>
            </a:r>
          </a:p>
          <a:p>
            <a:pPr marL="914400" lvl="1" indent="-457200" algn="just">
              <a:lnSpc>
                <a:spcPct val="13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لأكبر سعة تخزينية لطاقة الياي </a:t>
            </a:r>
          </a:p>
          <a:p>
            <a:pPr lvl="0" algn="just">
              <a:lnSpc>
                <a:spcPct val="13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وحيث أنه في العادة يتم تصميم الياي لتحقيق هدف واحد ، فإننا في هذا الجزء سوف نناقش التصميم المثالي لياي صمام محرك احتراق داخلي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بحيث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يتم تصميم الياي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لتحقيق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الأهداف التالية:</a:t>
            </a:r>
          </a:p>
        </p:txBody>
      </p:sp>
    </p:spTree>
    <p:extLst>
      <p:ext uri="{BB962C8B-B14F-4D97-AF65-F5344CB8AC3E}">
        <p14:creationId xmlns:p14="http://schemas.microsoft.com/office/powerpoint/2010/main" val="1080995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168177" cy="648072"/>
          </a:xfrm>
        </p:spPr>
        <p:txBody>
          <a:bodyPr>
            <a:no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آلية التشغيل لصمام محرك إحتراق داخلي</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3212" t="2222" r="3016" b="13333"/>
          <a:stretch/>
        </p:blipFill>
        <p:spPr bwMode="auto">
          <a:xfrm>
            <a:off x="2411761" y="1340768"/>
            <a:ext cx="5040560"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5208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أهداف التصميم </a:t>
            </a: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الأمثل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لياي صمام المحرك</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1331640" y="980728"/>
            <a:ext cx="7344816" cy="5133713"/>
          </a:xfrm>
          <a:prstGeom prst="rect">
            <a:avLst/>
          </a:prstGeom>
        </p:spPr>
        <p:txBody>
          <a:bodyPr wrap="square">
            <a:spAutoFit/>
          </a:bodyPr>
          <a:lstStyle/>
          <a:p>
            <a:pPr marL="457200" lvl="0" indent="-457200" algn="just">
              <a:lnSpc>
                <a:spcPct val="13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المؤثرة على الياي عند الموضع الأقصى للتمدد تأخذ القيمة الدنيا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err="1"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a:t>
            </a:r>
            <a:r>
              <a:rPr lang="en-US" sz="2800" b="1" baseline="-25000" dirty="0" err="1"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min</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وهذه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تكون مطلوبة للحفاظ على أن يظل الصمام مغلق ويطلق عليها الإنضغاط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الأولي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Pre-Compression</a:t>
            </a: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457200" lvl="0" indent="-457200" algn="just">
              <a:lnSpc>
                <a:spcPct val="13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عندما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تكون الياي معرضة لأقصى إنضغاط أي أن الصمام يكون مفتوح بشكل كامل ، فإن الإجهاد الأقصى للياي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800" b="1" baseline="-25000"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max</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يجب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ألا يزيد عن إجهاد قص الإلتواء المسموح.</a:t>
            </a:r>
          </a:p>
          <a:p>
            <a:pPr marL="457200" lvl="0" indent="-457200" algn="just">
              <a:lnSpc>
                <a:spcPct val="130000"/>
              </a:lnSpc>
              <a:buFont typeface="Wingdings" panose="05000000000000000000" pitchFamily="2" charset="2"/>
              <a:buChar char="§"/>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طبقا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للغرض من التصميم فسوف يتم إهمال تأثير اللفات الغير فعالة اي أن العدد الكلي للفات يساوي عدد اللفات الفعالة وأيضا سوف يتم تصميم الياي بحيث يكون الحجم اقل مايمكن.</a:t>
            </a:r>
          </a:p>
        </p:txBody>
      </p:sp>
    </p:spTree>
    <p:extLst>
      <p:ext uri="{BB962C8B-B14F-4D97-AF65-F5344CB8AC3E}">
        <p14:creationId xmlns:p14="http://schemas.microsoft.com/office/powerpoint/2010/main" val="1792828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الأمثل لليايات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الحلزونية</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sp>
            <p:nvSpPr>
              <p:cNvPr id="7" name="Rectangle 6"/>
              <p:cNvSpPr/>
              <p:nvPr/>
            </p:nvSpPr>
            <p:spPr>
              <a:xfrm>
                <a:off x="1331640" y="764704"/>
                <a:ext cx="7344816" cy="5931175"/>
              </a:xfrm>
              <a:prstGeom prst="rect">
                <a:avLst/>
              </a:prstGeom>
            </p:spPr>
            <p:txBody>
              <a:bodyPr wrap="square">
                <a:spAutoFit/>
              </a:bodyPr>
              <a:lstStyle/>
              <a:p>
                <a:pPr algn="just">
                  <a:lnSpc>
                    <a:spcPct val="115000"/>
                  </a:lnSpc>
                  <a:spcAft>
                    <a:spcPts val="1000"/>
                  </a:spcAft>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بالتعويض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بالكثافة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في معادلة حجم سلك الياي نحصل على الوزن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(W)</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كما يلي</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a:lnSpc>
                    <a:spcPct val="115000"/>
                  </a:lnSpc>
                  <a:spcAft>
                    <a:spcPts val="1000"/>
                  </a:spcAft>
                </a:pP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بالتعويض بقيمة القطر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بالنسبة لمعامل الياي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ومتوسط قطر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الملف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14:m>
                  <m:oMath xmlns:m="http://schemas.openxmlformats.org/officeDocument/2006/math">
                    <m:d>
                      <m:dPr>
                        <m:begChr m:val="["/>
                        <m:endChr m:val="]"/>
                        <m:ctrlPr>
                          <a:rPr lang="en-US" sz="2800" b="1" i="1">
                            <a:solidFill>
                              <a:prstClr val="black"/>
                            </a:solidFill>
                            <a:effectLst>
                              <a:outerShdw blurRad="38100" dist="38100" dir="2700000" algn="tl">
                                <a:srgbClr val="000000">
                                  <a:alpha val="43137"/>
                                </a:srgbClr>
                              </a:outerShdw>
                            </a:effectLst>
                            <a:latin typeface="Cambria Math"/>
                            <a:cs typeface="Sakkal Majalla" panose="02000000000000000000" pitchFamily="2" charset="-78"/>
                          </a:rPr>
                        </m:ctrlPr>
                      </m:dPr>
                      <m:e>
                        <m:r>
                          <a:rPr lang="en-US" sz="2800" b="1">
                            <a:solidFill>
                              <a:prstClr val="black"/>
                            </a:solidFill>
                            <a:effectLst>
                              <a:outerShdw blurRad="38100" dist="38100" dir="2700000" algn="tl">
                                <a:srgbClr val="000000">
                                  <a:alpha val="43137"/>
                                </a:srgbClr>
                              </a:outerShdw>
                            </a:effectLst>
                            <a:latin typeface="Cambria Math"/>
                            <a:cs typeface="Sakkal Majalla" panose="02000000000000000000" pitchFamily="2" charset="-78"/>
                          </a:rPr>
                          <m:t>𝒅</m:t>
                        </m:r>
                        <m:r>
                          <a:rPr lang="en-US" sz="2800" b="1">
                            <a:solidFill>
                              <a:prstClr val="black"/>
                            </a:solidFill>
                            <a:effectLst>
                              <a:outerShdw blurRad="38100" dist="38100" dir="2700000" algn="tl">
                                <a:srgbClr val="000000">
                                  <a:alpha val="43137"/>
                                </a:srgbClr>
                              </a:outerShdw>
                            </a:effectLst>
                            <a:latin typeface="Cambria Math"/>
                            <a:cs typeface="Sakkal Majalla" panose="02000000000000000000" pitchFamily="2" charset="-78"/>
                          </a:rPr>
                          <m:t>=</m:t>
                        </m:r>
                        <m:f>
                          <m:fPr>
                            <m:ctrlPr>
                              <a:rPr lang="en-US" sz="2800" b="1" i="1">
                                <a:solidFill>
                                  <a:prstClr val="black"/>
                                </a:solidFill>
                                <a:effectLst>
                                  <a:outerShdw blurRad="38100" dist="38100" dir="2700000" algn="tl">
                                    <a:srgbClr val="000000">
                                      <a:alpha val="43137"/>
                                    </a:srgbClr>
                                  </a:outerShdw>
                                </a:effectLst>
                                <a:latin typeface="Cambria Math"/>
                                <a:cs typeface="Sakkal Majalla" panose="02000000000000000000" pitchFamily="2" charset="-78"/>
                              </a:rPr>
                            </m:ctrlPr>
                          </m:fPr>
                          <m:num>
                            <m:r>
                              <a:rPr lang="en-US" sz="2800" b="1">
                                <a:solidFill>
                                  <a:prstClr val="black"/>
                                </a:solidFill>
                                <a:effectLst>
                                  <a:outerShdw blurRad="38100" dist="38100" dir="2700000" algn="tl">
                                    <a:srgbClr val="000000">
                                      <a:alpha val="43137"/>
                                    </a:srgbClr>
                                  </a:outerShdw>
                                </a:effectLst>
                                <a:latin typeface="Cambria Math"/>
                                <a:cs typeface="Sakkal Majalla" panose="02000000000000000000" pitchFamily="2" charset="-78"/>
                              </a:rPr>
                              <m:t>𝑫</m:t>
                            </m:r>
                          </m:num>
                          <m:den>
                            <m:r>
                              <a:rPr lang="en-US" sz="2800" b="1">
                                <a:solidFill>
                                  <a:prstClr val="black"/>
                                </a:solidFill>
                                <a:effectLst>
                                  <a:outerShdw blurRad="38100" dist="38100" dir="2700000" algn="tl">
                                    <a:srgbClr val="000000">
                                      <a:alpha val="43137"/>
                                    </a:srgbClr>
                                  </a:outerShdw>
                                </a:effectLst>
                                <a:latin typeface="Cambria Math"/>
                                <a:cs typeface="Sakkal Majalla" panose="02000000000000000000" pitchFamily="2" charset="-78"/>
                              </a:rPr>
                              <m:t>𝑪</m:t>
                            </m:r>
                          </m:den>
                        </m:f>
                      </m:e>
                    </m:d>
                  </m:oMath>
                </a14:m>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فإن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معادلة الوزن السابقة تصبح</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a:lnSpc>
                    <a:spcPct val="115000"/>
                  </a:lnSpc>
                  <a:spcAft>
                    <a:spcPts val="1000"/>
                  </a:spcAft>
                </a:pP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endPar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يطلق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 المعادلة السابقة في طريقة إجراء التصميم المثالي لليايات الحلزونية إسم معادلة التصميم الابتدائية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Primary Design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Equation</a:t>
                </a: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1331640" y="764704"/>
                <a:ext cx="7344816" cy="5931175"/>
              </a:xfrm>
              <a:prstGeom prst="rect">
                <a:avLst/>
              </a:prstGeom>
              <a:blipFill rotWithShape="1">
                <a:blip r:embed="rId2"/>
                <a:stretch>
                  <a:fillRect l="-2822" t="-822" r="-2324" b="-2467"/>
                </a:stretch>
              </a:blipFill>
            </p:spPr>
            <p:txBody>
              <a:bodyPr/>
              <a:lstStyle/>
              <a:p>
                <a:r>
                  <a:rPr lang="ar-EG">
                    <a:noFill/>
                  </a:rPr>
                  <a:t> </a:t>
                </a:r>
              </a:p>
            </p:txBody>
          </p:sp>
        </mc:Fallback>
      </mc:AlternateContent>
      <p:pic>
        <p:nvPicPr>
          <p:cNvPr id="4" name="Picture 3"/>
          <p:cNvPicPr/>
          <p:nvPr/>
        </p:nvPicPr>
        <p:blipFill rotWithShape="1">
          <a:blip r:embed="rId3">
            <a:biLevel thresh="75000"/>
          </a:blip>
          <a:srcRect t="8621" r="6794"/>
          <a:stretch/>
        </p:blipFill>
        <p:spPr bwMode="auto">
          <a:xfrm>
            <a:off x="3298882" y="1628800"/>
            <a:ext cx="2880320" cy="93610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biLevel thresh="75000"/>
          </a:blip>
          <a:srcRect r="36736"/>
          <a:stretch/>
        </p:blipFill>
        <p:spPr>
          <a:xfrm>
            <a:off x="3395161" y="4005064"/>
            <a:ext cx="2687762" cy="962536"/>
          </a:xfrm>
          <a:prstGeom prst="rect">
            <a:avLst/>
          </a:prstGeom>
        </p:spPr>
      </p:pic>
    </p:spTree>
    <p:extLst>
      <p:ext uri="{BB962C8B-B14F-4D97-AF65-F5344CB8AC3E}">
        <p14:creationId xmlns:p14="http://schemas.microsoft.com/office/powerpoint/2010/main" val="64752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fontScale="90000"/>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الفرق بين اليايات ذات الملفات المغلقة والمفتوحة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1052736"/>
            <a:ext cx="7272808" cy="4882106"/>
          </a:xfrm>
          <a:prstGeom prst="rect">
            <a:avLst/>
          </a:prstGeom>
        </p:spPr>
        <p:txBody>
          <a:bodyPr wrap="square">
            <a:spAutoFit/>
          </a:bodyPr>
          <a:lstStyle/>
          <a:p>
            <a:pPr algn="just">
              <a:lnSpc>
                <a:spcPct val="150000"/>
              </a:lnSpc>
            </a:pPr>
            <a:r>
              <a:rPr lang="ar-EG"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الفرق </a:t>
            </a:r>
            <a:r>
              <a:rPr lang="ar-EG" sz="3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بين هذين النوعين أن النوع المغلق ترجع تسميته بهذا الإسم إلى أن سلك الياي يتم لفه بطريقة </a:t>
            </a:r>
            <a:r>
              <a:rPr lang="ar-EG" sz="30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تجعل </a:t>
            </a:r>
            <a:r>
              <a:rPr lang="ar-EG" sz="3000" b="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المستوى المحتوي </a:t>
            </a:r>
            <a:r>
              <a:rPr lang="ar-EG" sz="3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 كل ملف أو حلزون يكون على زوايا شبه قائمة بالنسية لمحور الحلزون أو بمعنى آخر تكون زاوية الحلزون </a:t>
            </a:r>
            <a:r>
              <a:rPr lang="en-US" sz="3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Helix Angle </a:t>
            </a:r>
            <a:r>
              <a:rPr lang="ar-EG"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أقل من </a:t>
            </a:r>
            <a:r>
              <a:rPr lang="en-US"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10</a:t>
            </a:r>
            <a:r>
              <a:rPr lang="en-US"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3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بينما في حالة اليايات المفتوحة فيتم لف سلك الياي بطريقة تجعل الفجوة بين الملفات المتجاورة كبيرة أو بمعنى آخر تكون زاوية الحلزون </a:t>
            </a:r>
            <a:r>
              <a:rPr lang="en-US" sz="3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Helix Angle </a:t>
            </a:r>
            <a:r>
              <a:rPr lang="ar-EG"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أكبر من </a:t>
            </a:r>
            <a:r>
              <a:rPr lang="en-US"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10</a:t>
            </a:r>
            <a:r>
              <a:rPr lang="en-US"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3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a:t>
            </a:r>
            <a:endParaRPr lang="ar-EG" sz="3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90741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الأمثل لليايات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الحلزونية</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1331640" y="764704"/>
            <a:ext cx="7344816" cy="4569456"/>
          </a:xfrm>
          <a:prstGeom prst="rect">
            <a:avLst/>
          </a:prstGeom>
        </p:spPr>
        <p:txBody>
          <a:bodyPr wrap="square">
            <a:spAutoFit/>
          </a:bodyPr>
          <a:lstStyle/>
          <a:p>
            <a:pPr algn="just">
              <a:lnSpc>
                <a:spcPct val="115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معادلة تقدير أقصى إجهادات شد للياي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en-US" sz="2800" b="1" baseline="-25000"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max</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أو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مايطلق عليها معادلة الحمل مع الإجهاد ، يتم حساب القوة القصوي للياي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err="1"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a:t>
            </a:r>
            <a:r>
              <a:rPr lang="en-US" sz="2800" b="1" baseline="-25000" dirty="0" err="1"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max</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كما يلي</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a:lnSpc>
                <a:spcPct val="115000"/>
              </a:lnSpc>
              <a:spcAft>
                <a:spcPts val="1000"/>
              </a:spcAft>
            </a:pPr>
            <a:endPar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معادلة تقدير الإنحراف الفعلي للياي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فإن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التغير  في الانحراف للياي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يحسب كما يلي:</a:t>
            </a:r>
          </a:p>
          <a:p>
            <a:pPr algn="just">
              <a:lnSpc>
                <a:spcPct val="115000"/>
              </a:lnSpc>
              <a:spcAft>
                <a:spcPts val="1000"/>
              </a:spcAft>
            </a:pP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endPar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6" name="Picture 5"/>
          <p:cNvPicPr/>
          <p:nvPr/>
        </p:nvPicPr>
        <p:blipFill rotWithShape="1">
          <a:blip r:embed="rId2">
            <a:biLevel thresh="75000"/>
          </a:blip>
          <a:srcRect t="28571" r="54315"/>
          <a:stretch/>
        </p:blipFill>
        <p:spPr bwMode="auto">
          <a:xfrm>
            <a:off x="3395160" y="1988840"/>
            <a:ext cx="2328967" cy="864096"/>
          </a:xfrm>
          <a:prstGeom prst="rect">
            <a:avLst/>
          </a:prstGeom>
          <a:ln>
            <a:noFill/>
          </a:ln>
          <a:extLst>
            <a:ext uri="{53640926-AAD7-44D8-BBD7-CCE9431645EC}">
              <a14:shadowObscured xmlns:a14="http://schemas.microsoft.com/office/drawing/2010/main"/>
            </a:ext>
          </a:extLst>
        </p:spPr>
      </p:pic>
      <p:pic>
        <p:nvPicPr>
          <p:cNvPr id="8" name="Picture 7"/>
          <p:cNvPicPr/>
          <p:nvPr/>
        </p:nvPicPr>
        <p:blipFill>
          <a:blip r:embed="rId3">
            <a:biLevel thresh="75000"/>
          </a:blip>
          <a:stretch>
            <a:fillRect/>
          </a:stretch>
        </p:blipFill>
        <p:spPr>
          <a:xfrm>
            <a:off x="2843808" y="3933056"/>
            <a:ext cx="3384376" cy="2592288"/>
          </a:xfrm>
          <a:prstGeom prst="rect">
            <a:avLst/>
          </a:prstGeom>
        </p:spPr>
      </p:pic>
    </p:spTree>
    <p:extLst>
      <p:ext uri="{BB962C8B-B14F-4D97-AF65-F5344CB8AC3E}">
        <p14:creationId xmlns:p14="http://schemas.microsoft.com/office/powerpoint/2010/main" val="2747352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الأمثل لليايات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الحلزونية</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1331640" y="972087"/>
            <a:ext cx="7344816" cy="5193217"/>
          </a:xfrm>
          <a:prstGeom prst="rect">
            <a:avLst/>
          </a:prstGeom>
        </p:spPr>
        <p:txBody>
          <a:bodyPr wrap="square">
            <a:spAutoFit/>
          </a:bodyPr>
          <a:lstStyle/>
          <a:p>
            <a:pPr algn="just">
              <a:lnSpc>
                <a:spcPct val="115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بالتعويض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بمعادلة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القصوي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للياي</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معادلة التغير في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الإنحراف السابقة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نحصل على:</a:t>
            </a:r>
          </a:p>
          <a:p>
            <a:pPr algn="just">
              <a:lnSpc>
                <a:spcPct val="115000"/>
              </a:lnSpc>
              <a:spcAft>
                <a:spcPts val="1000"/>
              </a:spcAft>
            </a:pPr>
            <a:endPar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endPar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endPar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endPar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يطلق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 المعادلة السابقة في طريقة إجراء التصميم المثالي لليايات الحلزونية إسم معادلة التصميم الثانوية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Subsidiary Design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Equation</a:t>
            </a: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9" name="Picture 8"/>
          <p:cNvPicPr/>
          <p:nvPr/>
        </p:nvPicPr>
        <p:blipFill rotWithShape="1">
          <a:blip r:embed="rId2">
            <a:biLevel thresh="75000"/>
          </a:blip>
          <a:srcRect l="4154" r="14688"/>
          <a:stretch/>
        </p:blipFill>
        <p:spPr bwMode="auto">
          <a:xfrm>
            <a:off x="2437937" y="2060848"/>
            <a:ext cx="4268126" cy="23879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4957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الأمثل لليايات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الحلزونية</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1331640" y="972087"/>
            <a:ext cx="7344816" cy="5064976"/>
          </a:xfrm>
          <a:prstGeom prst="rect">
            <a:avLst/>
          </a:prstGeom>
        </p:spPr>
        <p:txBody>
          <a:bodyPr wrap="square">
            <a:spAutoFit/>
          </a:bodyPr>
          <a:lstStyle/>
          <a:p>
            <a:pPr algn="just">
              <a:lnSpc>
                <a:spcPct val="115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بالتعويض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بمعادلة التصميم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الثانوية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معادلة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الوزن السابقة نحصل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a:t>
            </a:r>
          </a:p>
          <a:p>
            <a:pPr algn="just">
              <a:lnSpc>
                <a:spcPct val="115000"/>
              </a:lnSpc>
              <a:spcAft>
                <a:spcPts val="1000"/>
              </a:spcAft>
            </a:pPr>
            <a:endPar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اي أنه عند القيمة الدنيا للوزن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Minimum Weight (W)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فإن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الطرف الايمن للمعادلة السابقة يكون اقل مايمكن أو يكون أكبر مايمكن كما يلي</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a:lnSpc>
                <a:spcPct val="115000"/>
              </a:lnSpc>
              <a:spcAft>
                <a:spcPts val="1000"/>
              </a:spcAft>
            </a:pPr>
            <a:endPar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115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بمفاضلة المعادلة السابقة بالنسبة للقطر المتوسط للملف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نحصل على:</a:t>
            </a:r>
          </a:p>
        </p:txBody>
      </p:sp>
      <p:pic>
        <p:nvPicPr>
          <p:cNvPr id="5" name="Picture 4"/>
          <p:cNvPicPr/>
          <p:nvPr/>
        </p:nvPicPr>
        <p:blipFill>
          <a:blip r:embed="rId2">
            <a:biLevel thresh="75000"/>
          </a:blip>
          <a:stretch>
            <a:fillRect/>
          </a:stretch>
        </p:blipFill>
        <p:spPr>
          <a:xfrm>
            <a:off x="2267744" y="1700808"/>
            <a:ext cx="4752528" cy="1152128"/>
          </a:xfrm>
          <a:prstGeom prst="rect">
            <a:avLst/>
          </a:prstGeom>
        </p:spPr>
      </p:pic>
      <p:pic>
        <p:nvPicPr>
          <p:cNvPr id="6" name="Picture 5"/>
          <p:cNvPicPr/>
          <p:nvPr/>
        </p:nvPicPr>
        <p:blipFill rotWithShape="1">
          <a:blip r:embed="rId3">
            <a:biLevel thresh="75000"/>
          </a:blip>
          <a:srcRect t="9091" b="12121"/>
          <a:stretch/>
        </p:blipFill>
        <p:spPr bwMode="auto">
          <a:xfrm>
            <a:off x="3059832" y="3894848"/>
            <a:ext cx="2808312" cy="104632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biLevel thresh="75000"/>
          </a:blip>
          <a:srcRect t="60694" r="42614"/>
          <a:stretch/>
        </p:blipFill>
        <p:spPr bwMode="auto">
          <a:xfrm>
            <a:off x="2915816" y="5589240"/>
            <a:ext cx="3312368"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931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145" y="260648"/>
            <a:ext cx="7704856" cy="648072"/>
          </a:xfrm>
        </p:spPr>
        <p:txBody>
          <a:bodyPr>
            <a:noAutofit/>
          </a:bodyPr>
          <a:lstStyle/>
          <a:p>
            <a:pPr marL="182880" algn="ctr"/>
            <a:r>
              <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التصميم الأمثل لليايات </a:t>
            </a:r>
            <a:r>
              <a:rPr lang="ar-EG" sz="3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الحلزونية</a:t>
            </a:r>
            <a:endParaRPr lang="ar-EG" sz="3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1547664" y="972086"/>
            <a:ext cx="7128792" cy="4744889"/>
          </a:xfrm>
          <a:prstGeom prst="rect">
            <a:avLst/>
          </a:prstGeom>
        </p:spPr>
        <p:txBody>
          <a:bodyPr wrap="square">
            <a:spAutoFit/>
          </a:bodyPr>
          <a:lstStyle/>
          <a:p>
            <a:pPr algn="just">
              <a:lnSpc>
                <a:spcPct val="150000"/>
              </a:lnSpc>
              <a:spcAft>
                <a:spcPts val="1000"/>
              </a:spcAft>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بالتعويض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بمعادلة أقصي قوة في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معادلة اقل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وزن</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err="1"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a:t>
            </a:r>
            <a:r>
              <a:rPr lang="en-US" sz="2800" b="1" baseline="-25000" dirty="0" err="1"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min</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السابقة نحصل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marL="95250" algn="just">
              <a:lnSpc>
                <a:spcPct val="150000"/>
              </a:lnSpc>
            </a:pPr>
            <a:endPar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95250" algn="just">
              <a:lnSpc>
                <a:spcPct val="150000"/>
              </a:lnSpc>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بناءا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 المعادلة السابقة يمكن إستنتاج أنه إذا كان أحد متطلبات التصميم للياي أن يكون وزنه أقل مايمكن فإنه يتم تصميم الياي بطريقة تجعل القوة المؤثرة عند موضع أقصى تمدد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Most Extended Position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تكون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50%</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من القوة القصوى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b="1" dirty="0" err="1">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a:t>
            </a:r>
            <a:r>
              <a:rPr lang="en-US" sz="2800" b="1" baseline="-25000" dirty="0" err="1">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max</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9" name="Picture 8"/>
          <p:cNvPicPr/>
          <p:nvPr/>
        </p:nvPicPr>
        <p:blipFill rotWithShape="1">
          <a:blip r:embed="rId2">
            <a:biLevel thresh="75000"/>
          </a:blip>
          <a:srcRect r="55682"/>
          <a:stretch/>
        </p:blipFill>
        <p:spPr>
          <a:xfrm>
            <a:off x="3059832" y="1988839"/>
            <a:ext cx="2160240" cy="1020215"/>
          </a:xfrm>
          <a:prstGeom prst="rect">
            <a:avLst/>
          </a:prstGeom>
        </p:spPr>
      </p:pic>
    </p:spTree>
    <p:extLst>
      <p:ext uri="{BB962C8B-B14F-4D97-AF65-F5344CB8AC3E}">
        <p14:creationId xmlns:p14="http://schemas.microsoft.com/office/powerpoint/2010/main" val="3762590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fontScale="90000"/>
          </a:bodyPr>
          <a:lstStyle/>
          <a:p>
            <a:pPr marL="182880" algn="ctr"/>
            <a:r>
              <a:rPr lang="ar-EG" sz="4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يايات الإلتواء الحلزونية </a:t>
            </a:r>
            <a:r>
              <a:rPr lang="en-US" sz="4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Helical Torsion Springs</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052736"/>
            <a:ext cx="7488832" cy="2442976"/>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الشكل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التالي يوضح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الهيكل الإنشائي لهذا النوع من اليايات حيث أنه يشبه كلا من يايات الشد ويايات الضغط ماعدا أن النهايات يتم تشكيلها بطريقة تجعل الحمل الخارجي المؤثر على الياي عبارة عن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عزم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x r</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حول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محور الملفات ويستخدم هذا النوع من اليايات لنقل العزم لبعض عناصر الآلات. </a:t>
            </a: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5303" t="4545" r="4129" b="3159"/>
          <a:stretch/>
        </p:blipFill>
        <p:spPr bwMode="auto">
          <a:xfrm>
            <a:off x="2555776" y="3429000"/>
            <a:ext cx="4968552" cy="3096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297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الحسابات التصميمية للياي الإلتوائي</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052736"/>
            <a:ext cx="7488832" cy="1842812"/>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عند إجراء الحسابات التصميمية ليايات الإلتواء الحلزونية فسوف نعتبر أن كل جزء من أجزاء الياي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عبارة عن كمرة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منحنية ، وبإستخدام نظرية الكمرة المنحنية فإن إجهاد الإنحناء يحسب كما يلي:. </a:t>
            </a:r>
          </a:p>
        </p:txBody>
      </p:sp>
      <p:pic>
        <p:nvPicPr>
          <p:cNvPr id="7" name="Picture 6"/>
          <p:cNvPicPr/>
          <p:nvPr/>
        </p:nvPicPr>
        <p:blipFill rotWithShape="1">
          <a:blip r:embed="rId2">
            <a:biLevel thresh="75000"/>
          </a:blip>
          <a:srcRect r="28703"/>
          <a:stretch/>
        </p:blipFill>
        <p:spPr>
          <a:xfrm>
            <a:off x="3117449" y="2757120"/>
            <a:ext cx="3031103" cy="959912"/>
          </a:xfrm>
          <a:prstGeom prst="rect">
            <a:avLst/>
          </a:prstGeom>
        </p:spPr>
      </p:pic>
      <p:pic>
        <p:nvPicPr>
          <p:cNvPr id="8" name="Picture 7"/>
          <p:cNvPicPr/>
          <p:nvPr/>
        </p:nvPicPr>
        <p:blipFill rotWithShape="1">
          <a:blip r:embed="rId3">
            <a:biLevel thresh="75000"/>
          </a:blip>
          <a:srcRect t="11333"/>
          <a:stretch/>
        </p:blipFill>
        <p:spPr bwMode="auto">
          <a:xfrm>
            <a:off x="2915816" y="4358748"/>
            <a:ext cx="3027214" cy="1512168"/>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1259632" y="3645024"/>
            <a:ext cx="7488832" cy="1052596"/>
          </a:xfrm>
          <a:prstGeom prst="rect">
            <a:avLst/>
          </a:prstGeom>
        </p:spPr>
        <p:txBody>
          <a:bodyPr wrap="square">
            <a:spAutoFit/>
          </a:bodyPr>
          <a:lstStyle/>
          <a:p>
            <a:pPr algn="just">
              <a:lnSpc>
                <a:spcPct val="130000"/>
              </a:lnSpc>
            </a:pP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تحليل </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AM Wahl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لمعامل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تركيز الإجهادات بالنسبة للقطر الداخلي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والخارجي لسلك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 نحصل على</a:t>
            </a:r>
          </a:p>
        </p:txBody>
      </p:sp>
      <p:sp>
        <p:nvSpPr>
          <p:cNvPr id="3" name="Rectangle 2"/>
          <p:cNvSpPr/>
          <p:nvPr/>
        </p:nvSpPr>
        <p:spPr>
          <a:xfrm>
            <a:off x="1187624" y="5991671"/>
            <a:ext cx="7597775" cy="461665"/>
          </a:xfrm>
          <a:prstGeom prst="rect">
            <a:avLst/>
          </a:prstGeom>
        </p:spPr>
        <p:txBody>
          <a:bodyPr wrap="square">
            <a:spAutoFit/>
          </a:bodyPr>
          <a:lstStyle/>
          <a:p>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حيث: </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K</a:t>
            </a:r>
            <a:r>
              <a:rPr lang="en-US" sz="2400" b="1" baseline="-250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and </a:t>
            </a:r>
            <a:r>
              <a:rPr lang="en-US" sz="2400" b="1"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K</a:t>
            </a:r>
            <a:r>
              <a:rPr lang="en-US" sz="2400" b="1" baseline="-25000" dirty="0" err="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معاملات تركيز الإجهادات للقطر الخارجي والداخلي للملف </a:t>
            </a:r>
            <a:endPar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8067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114" y="116632"/>
            <a:ext cx="8148390" cy="864096"/>
          </a:xfrm>
        </p:spPr>
        <p:txBody>
          <a:bodyPr>
            <a:normAutofit fontScale="90000"/>
          </a:bodyPr>
          <a:lstStyle/>
          <a:p>
            <a:pPr marL="182880" algn="just"/>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الإنحراف </a:t>
            </a: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الزاوي للياي الإلتوائي </a:t>
            </a:r>
            <a:r>
              <a:rPr lang="ar-EG" sz="36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الحلزوني والحسابات التصميمية</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4780571" y="1196752"/>
            <a:ext cx="3967893" cy="5262979"/>
          </a:xfrm>
          <a:prstGeom prst="rect">
            <a:avLst/>
          </a:prstGeom>
        </p:spPr>
        <p:txBody>
          <a:bodyPr wrap="square">
            <a:spAutoFit/>
          </a:bodyPr>
          <a:lstStyle/>
          <a:p>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عزم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الإنحناء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للياي</a:t>
            </a:r>
          </a:p>
          <a:p>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طاقة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الإنفعال المخزنة في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a:t>
            </a:r>
          </a:p>
          <a:p>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حساب الإنحراف</a:t>
            </a:r>
          </a:p>
          <a:p>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ar-EG" sz="2400" dirty="0" smtClean="0"/>
          </a:p>
          <a:p>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حساب زاوية الإنحناء</a:t>
            </a:r>
          </a:p>
          <a:p>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 name="Picture 9"/>
          <p:cNvPicPr/>
          <p:nvPr/>
        </p:nvPicPr>
        <p:blipFill rotWithShape="1">
          <a:blip r:embed="rId2">
            <a:biLevel thresh="75000"/>
          </a:blip>
          <a:srcRect l="12540" t="6143" b="174"/>
          <a:stretch/>
        </p:blipFill>
        <p:spPr bwMode="auto">
          <a:xfrm>
            <a:off x="1331640" y="1245860"/>
            <a:ext cx="3240360" cy="3416127"/>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3">
            <a:biLevel thresh="75000"/>
          </a:blip>
          <a:stretch>
            <a:fillRect/>
          </a:stretch>
        </p:blipFill>
        <p:spPr>
          <a:xfrm>
            <a:off x="5148064" y="1700808"/>
            <a:ext cx="1368152" cy="576064"/>
          </a:xfrm>
          <a:prstGeom prst="rect">
            <a:avLst/>
          </a:prstGeom>
        </p:spPr>
      </p:pic>
      <p:pic>
        <p:nvPicPr>
          <p:cNvPr id="12" name="Picture 11"/>
          <p:cNvPicPr/>
          <p:nvPr/>
        </p:nvPicPr>
        <p:blipFill rotWithShape="1">
          <a:blip r:embed="rId4">
            <a:biLevel thresh="75000"/>
          </a:blip>
          <a:srcRect l="3546" r="48227"/>
          <a:stretch/>
        </p:blipFill>
        <p:spPr bwMode="auto">
          <a:xfrm>
            <a:off x="5148064" y="2812862"/>
            <a:ext cx="2088232" cy="904169"/>
          </a:xfrm>
          <a:prstGeom prst="rect">
            <a:avLst/>
          </a:prstGeom>
          <a:ln>
            <a:noFill/>
          </a:ln>
          <a:extLst>
            <a:ext uri="{53640926-AAD7-44D8-BBD7-CCE9431645EC}">
              <a14:shadowObscured xmlns:a14="http://schemas.microsoft.com/office/drawing/2010/main"/>
            </a:ext>
          </a:extLst>
        </p:spPr>
      </p:pic>
      <p:pic>
        <p:nvPicPr>
          <p:cNvPr id="13" name="Picture 12"/>
          <p:cNvPicPr/>
          <p:nvPr/>
        </p:nvPicPr>
        <p:blipFill>
          <a:blip r:embed="rId5">
            <a:biLevel thresh="75000"/>
          </a:blip>
          <a:stretch>
            <a:fillRect/>
          </a:stretch>
        </p:blipFill>
        <p:spPr>
          <a:xfrm>
            <a:off x="4668527" y="4149079"/>
            <a:ext cx="2567769" cy="1025819"/>
          </a:xfrm>
          <a:prstGeom prst="rect">
            <a:avLst/>
          </a:prstGeom>
        </p:spPr>
      </p:pic>
      <p:pic>
        <p:nvPicPr>
          <p:cNvPr id="14" name="Picture 13"/>
          <p:cNvPicPr/>
          <p:nvPr/>
        </p:nvPicPr>
        <p:blipFill>
          <a:blip r:embed="rId6">
            <a:biLevel thresh="75000"/>
          </a:blip>
          <a:stretch>
            <a:fillRect/>
          </a:stretch>
        </p:blipFill>
        <p:spPr>
          <a:xfrm>
            <a:off x="5004048" y="5517232"/>
            <a:ext cx="2088232" cy="942499"/>
          </a:xfrm>
          <a:prstGeom prst="rect">
            <a:avLst/>
          </a:prstGeom>
        </p:spPr>
      </p:pic>
      <p:pic>
        <p:nvPicPr>
          <p:cNvPr id="16" name="Picture 15"/>
          <p:cNvPicPr/>
          <p:nvPr/>
        </p:nvPicPr>
        <p:blipFill rotWithShape="1">
          <a:blip r:embed="rId7">
            <a:biLevel thresh="75000"/>
          </a:blip>
          <a:srcRect t="52918"/>
          <a:stretch/>
        </p:blipFill>
        <p:spPr bwMode="auto">
          <a:xfrm>
            <a:off x="1907704" y="5733256"/>
            <a:ext cx="2016224" cy="93610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28985" y="5169734"/>
            <a:ext cx="3701654" cy="461665"/>
          </a:xfrm>
          <a:prstGeom prst="rect">
            <a:avLst/>
          </a:prstGeom>
        </p:spPr>
        <p:txBody>
          <a:bodyPr wrap="none">
            <a:spAutoFit/>
          </a:bodyPr>
          <a:lstStyle/>
          <a:p>
            <a:pPr lvl="0"/>
            <a:r>
              <a:rPr lang="ar-EG" sz="24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معامل </a:t>
            </a:r>
            <a:r>
              <a:rPr lang="ar-EG" sz="24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صلابة الياي الحلزوني الإلتوائي </a:t>
            </a:r>
          </a:p>
        </p:txBody>
      </p:sp>
    </p:spTree>
    <p:extLst>
      <p:ext uri="{BB962C8B-B14F-4D97-AF65-F5344CB8AC3E}">
        <p14:creationId xmlns:p14="http://schemas.microsoft.com/office/powerpoint/2010/main" val="41671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89" y="188640"/>
            <a:ext cx="7124328" cy="864096"/>
          </a:xfrm>
        </p:spPr>
        <p:txBody>
          <a:bodyPr>
            <a:normAutofit/>
          </a:bodyPr>
          <a:lstStyle/>
          <a:p>
            <a:pPr marL="182880" algn="ctr"/>
            <a:r>
              <a:rPr lang="ar-EG" sz="36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اليايات الورقية (المتعددة الأوراق) </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052736"/>
            <a:ext cx="7488832" cy="5493812"/>
          </a:xfrm>
          <a:prstGeom prst="rect">
            <a:avLst/>
          </a:prstGeom>
        </p:spPr>
        <p:txBody>
          <a:bodyPr wrap="square">
            <a:spAutoFit/>
          </a:bodyPr>
          <a:lstStyle/>
          <a:p>
            <a:pPr algn="just">
              <a:lnSpc>
                <a:spcPct val="150000"/>
              </a:lnSpc>
            </a:pP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هذا النوع من اليايات عبارة عن سلسلة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Series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من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الألواح المسطحة ذات الشكل الشبه بيضاوي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Semi-Elliptical Shape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كما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الشكل التالي. ويطلق على الألواح المسطحة إسم الأوراق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Leaves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والتي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تكون ذات أطوال متدرجة بحيث تكون الورقة العلوية هي الأطول ويطلق عليها إسم الورقة الرئيسية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Master leaf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والتي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يتم ثنيها من كلتا نهايتها لتشكيل فتحتي الياي. ويستخدم مسمارين يمران خلال فتحتي الياي لتثبت الياي في جسم المركبة. وتثبت الأوراق مع بعضها عن طريق مسامير على شكل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حرف</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U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ذات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ماسك أو مشبك مركزي </a:t>
            </a:r>
            <a:r>
              <a:rPr lang="en-US"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Center Clip </a:t>
            </a:r>
            <a:r>
              <a:rPr lang="ar-EG" sz="2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كما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توجد مشابك عدم إرتداد </a:t>
            </a:r>
            <a:r>
              <a:rPr lang="en-US"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Rebound Clips </a:t>
            </a:r>
            <a:r>
              <a:rPr lang="ar-EG" sz="2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للحفاظ على إنتظام المحاذاة ومنع الإنتقال الجانبي للياي أثناء التشغيل.</a:t>
            </a:r>
          </a:p>
        </p:txBody>
      </p:sp>
    </p:spTree>
    <p:extLst>
      <p:ext uri="{BB962C8B-B14F-4D97-AF65-F5344CB8AC3E}">
        <p14:creationId xmlns:p14="http://schemas.microsoft.com/office/powerpoint/2010/main" val="305021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12377</TotalTime>
  <Words>2554</Words>
  <Application>Microsoft Office PowerPoint</Application>
  <PresentationFormat>On-screen Show (4:3)</PresentationFormat>
  <Paragraphs>209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Solstice</vt:lpstr>
      <vt:lpstr>المحاضرة السابعة تصميم اليايات الميكانيكية</vt:lpstr>
      <vt:lpstr>الياي الميكانيكي Mechanical Spring</vt:lpstr>
      <vt:lpstr>الوظائف الأساسية لليايات</vt:lpstr>
      <vt:lpstr>اليايات الحلزونية Helical Springs </vt:lpstr>
      <vt:lpstr>الفرق بين اليايات ذات الملفات المغلقة والمفتوحة</vt:lpstr>
      <vt:lpstr>يايات الإلتواء الحلزونية Helical Torsion Springs</vt:lpstr>
      <vt:lpstr>الحسابات التصميمية للياي الإلتوائي</vt:lpstr>
      <vt:lpstr>الإنحراف الزاوي للياي الإلتوائي الحلزوني والحسابات التصميمية</vt:lpstr>
      <vt:lpstr>اليايات الورقية (المتعددة الأوراق) </vt:lpstr>
      <vt:lpstr>الأجزاء الرئيسيىة لليايات الورقية</vt:lpstr>
      <vt:lpstr>الرموز المستخدمة في تصميم اليايات الورقية</vt:lpstr>
      <vt:lpstr>الحسابات التصميمية لليايات الورقية المتدرجة</vt:lpstr>
      <vt:lpstr>تمثيل الورقات المتدرجة على شكل قضيب مثلث </vt:lpstr>
      <vt:lpstr>الحسابات التصميمية لليايات الورقية المتدرجة</vt:lpstr>
      <vt:lpstr>الحسابات التصميمية لليايات الورقية المتساوية</vt:lpstr>
      <vt:lpstr>الحسابات التصميمية لليايات الورقية المتساوية</vt:lpstr>
      <vt:lpstr>مصطلحات الأبعاد الهندسية لليايات الحلزونية</vt:lpstr>
      <vt:lpstr>مصطلحات الأطوال الهندسية لليايات الحلزونية</vt:lpstr>
      <vt:lpstr>طول الخطوة لملف الياي </vt:lpstr>
      <vt:lpstr>الطول المنضغط</vt:lpstr>
      <vt:lpstr>الطول الحر </vt:lpstr>
      <vt:lpstr>صلابة الياي </vt:lpstr>
      <vt:lpstr>الملفات الغير فعالة للياي </vt:lpstr>
      <vt:lpstr>أشكال النهاية ليايات الضغط</vt:lpstr>
      <vt:lpstr>العلاقة بين شكل النهاية وعدد اللفات ليايات الضغط</vt:lpstr>
      <vt:lpstr>أشكال النهاية ليايات الشد</vt:lpstr>
      <vt:lpstr>معادلات الإجهاد والإنحراف</vt:lpstr>
      <vt:lpstr>تشكيل ملفات الياي</vt:lpstr>
      <vt:lpstr>تشكيل ملفات الياي</vt:lpstr>
      <vt:lpstr>الإجهادات العليا في القضيب</vt:lpstr>
      <vt:lpstr>الإنحراف المحوري للياي</vt:lpstr>
      <vt:lpstr>طاقة الإنفعال المخزنة في الياي</vt:lpstr>
      <vt:lpstr>طرق توصيل اليايات</vt:lpstr>
      <vt:lpstr>عوامل إختيار مادة الصنع لليايات</vt:lpstr>
      <vt:lpstr>أنواع الصلب المستخدم في تصنيع اليايات</vt:lpstr>
      <vt:lpstr>تصميم اليايات الحلزونية</vt:lpstr>
      <vt:lpstr>خطوات إجراء تصميم اليايات الحلزونية</vt:lpstr>
      <vt:lpstr>خطوات إجراء تصميم اليايات الحلزونية</vt:lpstr>
      <vt:lpstr>خطوات إجراء تصميم اليايات الحلزونية</vt:lpstr>
      <vt:lpstr>خطوات إجراء تصميم اليايات الحلزونية</vt:lpstr>
      <vt:lpstr>طريقة التجربة والخطأ في تصميم اليايات</vt:lpstr>
      <vt:lpstr>خطوات إجراء التصميم بطريقة التجربة والخطأ </vt:lpstr>
      <vt:lpstr>تصميم اليايات ضد الأحمال المتغيرة </vt:lpstr>
      <vt:lpstr>الفرق بين العينة القياسية في إختبار الإرهاق وسلك الياي</vt:lpstr>
      <vt:lpstr>منحنى الإرهاق لتصميم الياي</vt:lpstr>
      <vt:lpstr>التصميم الأمثل لليايات الحلزونية</vt:lpstr>
      <vt:lpstr>آلية التشغيل لصمام محرك إحتراق داخلي</vt:lpstr>
      <vt:lpstr>أهداف التصميم الأمثل لياي صمام المحرك</vt:lpstr>
      <vt:lpstr>التصميم الأمثل لليايات الحلزونية</vt:lpstr>
      <vt:lpstr>التصميم الأمثل لليايات الحلزونية</vt:lpstr>
      <vt:lpstr>التصميم الأمثل لليايات الحلزونية</vt:lpstr>
      <vt:lpstr>التصميم الأمثل لليايات الحلزونية</vt:lpstr>
      <vt:lpstr>التصميم الأمثل لليايات الحلزونية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272</cp:revision>
  <cp:lastPrinted>2019-07-07T03:01:33Z</cp:lastPrinted>
  <dcterms:created xsi:type="dcterms:W3CDTF">2018-11-14T20:09:54Z</dcterms:created>
  <dcterms:modified xsi:type="dcterms:W3CDTF">2020-11-01T22:41:31Z</dcterms:modified>
</cp:coreProperties>
</file>